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76" r:id="rId3"/>
    <p:sldId id="274" r:id="rId4"/>
    <p:sldId id="275" r:id="rId5"/>
    <p:sldId id="285" r:id="rId6"/>
    <p:sldId id="286" r:id="rId7"/>
    <p:sldId id="268" r:id="rId8"/>
    <p:sldId id="272" r:id="rId9"/>
    <p:sldId id="266" r:id="rId10"/>
    <p:sldId id="271" r:id="rId11"/>
    <p:sldId id="265" r:id="rId12"/>
    <p:sldId id="287" r:id="rId13"/>
    <p:sldId id="277" r:id="rId14"/>
    <p:sldId id="278" r:id="rId15"/>
    <p:sldId id="279" r:id="rId16"/>
    <p:sldId id="259" r:id="rId17"/>
    <p:sldId id="262" r:id="rId18"/>
    <p:sldId id="280" r:id="rId19"/>
    <p:sldId id="257" r:id="rId20"/>
    <p:sldId id="283" r:id="rId21"/>
    <p:sldId id="281" r:id="rId22"/>
    <p:sldId id="282" r:id="rId23"/>
    <p:sldId id="284" r:id="rId24"/>
  </p:sldIdLst>
  <p:sldSz cx="6858000" cy="9144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0" d="100"/>
          <a:sy n="40" d="100"/>
        </p:scale>
        <p:origin x="-2730" y="-828"/>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3712"/>
          </a:xfrm>
          <a:prstGeom prst="rect">
            <a:avLst/>
          </a:prstGeom>
        </p:spPr>
        <p:txBody>
          <a:bodyPr vert="horz" lIns="91440" tIns="45720" rIns="91440" bIns="45720" rtlCol="0"/>
          <a:lstStyle>
            <a:lvl1pPr algn="r">
              <a:defRPr sz="1200"/>
            </a:lvl1pPr>
          </a:lstStyle>
          <a:p>
            <a:fld id="{9FF33CFD-67AF-4C6B-B0F7-8322CEF99507}" type="datetimeFigureOut">
              <a:rPr lang="en-GB" smtClean="0"/>
              <a:t>12/03/2018</a:t>
            </a:fld>
            <a:endParaRPr lang="en-GB" dirty="0"/>
          </a:p>
        </p:txBody>
      </p:sp>
      <p:sp>
        <p:nvSpPr>
          <p:cNvPr id="4" name="Slide Image Placeholder 3"/>
          <p:cNvSpPr>
            <a:spLocks noGrp="1" noRot="1" noChangeAspect="1"/>
          </p:cNvSpPr>
          <p:nvPr>
            <p:ph type="sldImg" idx="2"/>
          </p:nvPr>
        </p:nvSpPr>
        <p:spPr>
          <a:xfrm>
            <a:off x="2039938" y="741363"/>
            <a:ext cx="2778125" cy="37020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690270"/>
            <a:ext cx="548640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71800" cy="4937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378824"/>
            <a:ext cx="2971800" cy="493712"/>
          </a:xfrm>
          <a:prstGeom prst="rect">
            <a:avLst/>
          </a:prstGeom>
        </p:spPr>
        <p:txBody>
          <a:bodyPr vert="horz" lIns="91440" tIns="45720" rIns="91440" bIns="45720" rtlCol="0" anchor="b"/>
          <a:lstStyle>
            <a:lvl1pPr algn="r">
              <a:defRPr sz="1200"/>
            </a:lvl1pPr>
          </a:lstStyle>
          <a:p>
            <a:fld id="{97C053B5-8C2C-4A53-84E2-05D632AA2542}" type="slidenum">
              <a:rPr lang="en-GB" smtClean="0"/>
              <a:t>‹#›</a:t>
            </a:fld>
            <a:endParaRPr lang="en-GB" dirty="0"/>
          </a:p>
        </p:txBody>
      </p:sp>
    </p:spTree>
    <p:extLst>
      <p:ext uri="{BB962C8B-B14F-4D97-AF65-F5344CB8AC3E}">
        <p14:creationId xmlns:p14="http://schemas.microsoft.com/office/powerpoint/2010/main" val="377236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C053B5-8C2C-4A53-84E2-05D632AA2542}" type="slidenum">
              <a:rPr lang="en-GB" smtClean="0"/>
              <a:t>21</a:t>
            </a:fld>
            <a:endParaRPr lang="en-GB" dirty="0"/>
          </a:p>
        </p:txBody>
      </p:sp>
    </p:spTree>
    <p:extLst>
      <p:ext uri="{BB962C8B-B14F-4D97-AF65-F5344CB8AC3E}">
        <p14:creationId xmlns:p14="http://schemas.microsoft.com/office/powerpoint/2010/main" val="1648920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344841-660A-4570-A1C2-D0433E596D19}" type="datetimeFigureOut">
              <a:rPr lang="en-GB" smtClean="0"/>
              <a:t>12/03/2018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9BE7B9E-5F2C-4D03-B957-6485D73AC23E}" type="slidenum">
              <a:rPr lang="en-GB" smtClean="0"/>
              <a:t>‹#›</a:t>
            </a:fld>
            <a:endParaRPr lang="en-GB" dirty="0"/>
          </a:p>
        </p:txBody>
      </p:sp>
    </p:spTree>
    <p:extLst>
      <p:ext uri="{BB962C8B-B14F-4D97-AF65-F5344CB8AC3E}">
        <p14:creationId xmlns:p14="http://schemas.microsoft.com/office/powerpoint/2010/main" val="114750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344841-660A-4570-A1C2-D0433E596D19}" type="datetimeFigureOut">
              <a:rPr lang="en-GB" smtClean="0"/>
              <a:t>12/03/2018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9BE7B9E-5F2C-4D03-B957-6485D73AC23E}" type="slidenum">
              <a:rPr lang="en-GB" smtClean="0"/>
              <a:t>‹#›</a:t>
            </a:fld>
            <a:endParaRPr lang="en-GB" dirty="0"/>
          </a:p>
        </p:txBody>
      </p:sp>
    </p:spTree>
    <p:extLst>
      <p:ext uri="{BB962C8B-B14F-4D97-AF65-F5344CB8AC3E}">
        <p14:creationId xmlns:p14="http://schemas.microsoft.com/office/powerpoint/2010/main" val="12606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344841-660A-4570-A1C2-D0433E596D19}" type="datetimeFigureOut">
              <a:rPr lang="en-GB" smtClean="0"/>
              <a:t>12/03/2018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9BE7B9E-5F2C-4D03-B957-6485D73AC23E}" type="slidenum">
              <a:rPr lang="en-GB" smtClean="0"/>
              <a:t>‹#›</a:t>
            </a:fld>
            <a:endParaRPr lang="en-GB" dirty="0"/>
          </a:p>
        </p:txBody>
      </p:sp>
    </p:spTree>
    <p:extLst>
      <p:ext uri="{BB962C8B-B14F-4D97-AF65-F5344CB8AC3E}">
        <p14:creationId xmlns:p14="http://schemas.microsoft.com/office/powerpoint/2010/main" val="177015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344841-660A-4570-A1C2-D0433E596D19}" type="datetimeFigureOut">
              <a:rPr lang="en-GB" smtClean="0"/>
              <a:t>12/03/2018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9BE7B9E-5F2C-4D03-B957-6485D73AC23E}" type="slidenum">
              <a:rPr lang="en-GB" smtClean="0"/>
              <a:t>‹#›</a:t>
            </a:fld>
            <a:endParaRPr lang="en-GB" dirty="0"/>
          </a:p>
        </p:txBody>
      </p:sp>
    </p:spTree>
    <p:extLst>
      <p:ext uri="{BB962C8B-B14F-4D97-AF65-F5344CB8AC3E}">
        <p14:creationId xmlns:p14="http://schemas.microsoft.com/office/powerpoint/2010/main" val="278668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344841-660A-4570-A1C2-D0433E596D19}" type="datetimeFigureOut">
              <a:rPr lang="en-GB" smtClean="0"/>
              <a:t>12/03/2018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9BE7B9E-5F2C-4D03-B957-6485D73AC23E}" type="slidenum">
              <a:rPr lang="en-GB" smtClean="0"/>
              <a:t>‹#›</a:t>
            </a:fld>
            <a:endParaRPr lang="en-GB" dirty="0"/>
          </a:p>
        </p:txBody>
      </p:sp>
    </p:spTree>
    <p:extLst>
      <p:ext uri="{BB962C8B-B14F-4D97-AF65-F5344CB8AC3E}">
        <p14:creationId xmlns:p14="http://schemas.microsoft.com/office/powerpoint/2010/main" val="1709999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344841-660A-4570-A1C2-D0433E596D19}" type="datetimeFigureOut">
              <a:rPr lang="en-GB" smtClean="0"/>
              <a:t>12/03/2018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9BE7B9E-5F2C-4D03-B957-6485D73AC23E}" type="slidenum">
              <a:rPr lang="en-GB" smtClean="0"/>
              <a:t>‹#›</a:t>
            </a:fld>
            <a:endParaRPr lang="en-GB" dirty="0"/>
          </a:p>
        </p:txBody>
      </p:sp>
    </p:spTree>
    <p:extLst>
      <p:ext uri="{BB962C8B-B14F-4D97-AF65-F5344CB8AC3E}">
        <p14:creationId xmlns:p14="http://schemas.microsoft.com/office/powerpoint/2010/main" val="230366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344841-660A-4570-A1C2-D0433E596D19}" type="datetimeFigureOut">
              <a:rPr lang="en-GB" smtClean="0"/>
              <a:t>12/03/2018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9BE7B9E-5F2C-4D03-B957-6485D73AC23E}" type="slidenum">
              <a:rPr lang="en-GB" smtClean="0"/>
              <a:t>‹#›</a:t>
            </a:fld>
            <a:endParaRPr lang="en-GB" dirty="0"/>
          </a:p>
        </p:txBody>
      </p:sp>
    </p:spTree>
    <p:extLst>
      <p:ext uri="{BB962C8B-B14F-4D97-AF65-F5344CB8AC3E}">
        <p14:creationId xmlns:p14="http://schemas.microsoft.com/office/powerpoint/2010/main" val="1932956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344841-660A-4570-A1C2-D0433E596D19}" type="datetimeFigureOut">
              <a:rPr lang="en-GB" smtClean="0"/>
              <a:t>12/03/2018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9BE7B9E-5F2C-4D03-B957-6485D73AC23E}" type="slidenum">
              <a:rPr lang="en-GB" smtClean="0"/>
              <a:t>‹#›</a:t>
            </a:fld>
            <a:endParaRPr lang="en-GB" dirty="0"/>
          </a:p>
        </p:txBody>
      </p:sp>
    </p:spTree>
    <p:extLst>
      <p:ext uri="{BB962C8B-B14F-4D97-AF65-F5344CB8AC3E}">
        <p14:creationId xmlns:p14="http://schemas.microsoft.com/office/powerpoint/2010/main" val="148759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44841-660A-4570-A1C2-D0433E596D19}" type="datetimeFigureOut">
              <a:rPr lang="en-GB" smtClean="0"/>
              <a:t>12/03/2018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9BE7B9E-5F2C-4D03-B957-6485D73AC23E}" type="slidenum">
              <a:rPr lang="en-GB" smtClean="0"/>
              <a:t>‹#›</a:t>
            </a:fld>
            <a:endParaRPr lang="en-GB" dirty="0"/>
          </a:p>
        </p:txBody>
      </p:sp>
    </p:spTree>
    <p:extLst>
      <p:ext uri="{BB962C8B-B14F-4D97-AF65-F5344CB8AC3E}">
        <p14:creationId xmlns:p14="http://schemas.microsoft.com/office/powerpoint/2010/main" val="320039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44841-660A-4570-A1C2-D0433E596D19}" type="datetimeFigureOut">
              <a:rPr lang="en-GB" smtClean="0"/>
              <a:t>12/03/2018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9BE7B9E-5F2C-4D03-B957-6485D73AC23E}" type="slidenum">
              <a:rPr lang="en-GB" smtClean="0"/>
              <a:t>‹#›</a:t>
            </a:fld>
            <a:endParaRPr lang="en-GB" dirty="0"/>
          </a:p>
        </p:txBody>
      </p:sp>
    </p:spTree>
    <p:extLst>
      <p:ext uri="{BB962C8B-B14F-4D97-AF65-F5344CB8AC3E}">
        <p14:creationId xmlns:p14="http://schemas.microsoft.com/office/powerpoint/2010/main" val="332865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44841-660A-4570-A1C2-D0433E596D19}" type="datetimeFigureOut">
              <a:rPr lang="en-GB" smtClean="0"/>
              <a:t>12/03/2018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9BE7B9E-5F2C-4D03-B957-6485D73AC23E}" type="slidenum">
              <a:rPr lang="en-GB" smtClean="0"/>
              <a:t>‹#›</a:t>
            </a:fld>
            <a:endParaRPr lang="en-GB" dirty="0"/>
          </a:p>
        </p:txBody>
      </p:sp>
    </p:spTree>
    <p:extLst>
      <p:ext uri="{BB962C8B-B14F-4D97-AF65-F5344CB8AC3E}">
        <p14:creationId xmlns:p14="http://schemas.microsoft.com/office/powerpoint/2010/main" val="300019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8344841-660A-4570-A1C2-D0433E596D19}" type="datetimeFigureOut">
              <a:rPr lang="en-GB" smtClean="0"/>
              <a:t>12/03/2018</a:t>
            </a:fld>
            <a:endParaRPr lang="en-GB"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9BE7B9E-5F2C-4D03-B957-6485D73AC23E}" type="slidenum">
              <a:rPr lang="en-GB" smtClean="0"/>
              <a:t>‹#›</a:t>
            </a:fld>
            <a:endParaRPr lang="en-GB" dirty="0"/>
          </a:p>
        </p:txBody>
      </p:sp>
    </p:spTree>
    <p:extLst>
      <p:ext uri="{BB962C8B-B14F-4D97-AF65-F5344CB8AC3E}">
        <p14:creationId xmlns:p14="http://schemas.microsoft.com/office/powerpoint/2010/main" val="34740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gif"/><Relationship Id="rId11" Type="http://schemas.openxmlformats.org/officeDocument/2006/relationships/image" Target="../media/image20.gif"/><Relationship Id="rId5" Type="http://schemas.openxmlformats.org/officeDocument/2006/relationships/image" Target="../media/image14.gif"/><Relationship Id="rId10" Type="http://schemas.openxmlformats.org/officeDocument/2006/relationships/image" Target="../media/image19.gif"/><Relationship Id="rId4" Type="http://schemas.openxmlformats.org/officeDocument/2006/relationships/image" Target="../media/image13.gif"/><Relationship Id="rId9" Type="http://schemas.openxmlformats.org/officeDocument/2006/relationships/image" Target="../media/image18.gif"/></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2.png"/><Relationship Id="rId7" Type="http://schemas.openxmlformats.org/officeDocument/2006/relationships/image" Target="../media/image24.png"/><Relationship Id="rId12" Type="http://schemas.microsoft.com/office/2007/relationships/hdphoto" Target="../media/hdphoto7.wdp"/><Relationship Id="rId2" Type="http://schemas.openxmlformats.org/officeDocument/2006/relationships/image" Target="../media/image21.jpe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26.png"/><Relationship Id="rId5" Type="http://schemas.openxmlformats.org/officeDocument/2006/relationships/image" Target="../media/image23.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558" y="175401"/>
            <a:ext cx="7560710" cy="2956439"/>
            <a:chOff x="44624" y="683568"/>
            <a:chExt cx="7560710" cy="2956439"/>
          </a:xfrm>
        </p:grpSpPr>
        <p:sp>
          <p:nvSpPr>
            <p:cNvPr id="5" name="TextBox 4"/>
            <p:cNvSpPr txBox="1"/>
            <p:nvPr/>
          </p:nvSpPr>
          <p:spPr>
            <a:xfrm>
              <a:off x="44624" y="683568"/>
              <a:ext cx="6192688" cy="1446550"/>
            </a:xfrm>
            <a:prstGeom prst="rect">
              <a:avLst/>
            </a:prstGeom>
            <a:noFill/>
          </p:spPr>
          <p:txBody>
            <a:bodyPr wrap="square" rtlCol="0">
              <a:spAutoFit/>
            </a:bodyPr>
            <a:lstStyle/>
            <a:p>
              <a:r>
                <a:rPr lang="en-GB" sz="8800" dirty="0" smtClean="0">
                  <a:latin typeface="Stencil" panose="040409050D0802020404" pitchFamily="82" charset="0"/>
                </a:rPr>
                <a:t>MISSION:</a:t>
              </a:r>
            </a:p>
          </p:txBody>
        </p:sp>
        <p:grpSp>
          <p:nvGrpSpPr>
            <p:cNvPr id="8" name="Group 7"/>
            <p:cNvGrpSpPr/>
            <p:nvPr/>
          </p:nvGrpSpPr>
          <p:grpSpPr>
            <a:xfrm rot="20089523">
              <a:off x="1041174" y="2008791"/>
              <a:ext cx="6564160" cy="1631216"/>
              <a:chOff x="1974986" y="4162725"/>
              <a:chExt cx="6564160" cy="1631216"/>
            </a:xfrm>
          </p:grpSpPr>
          <p:sp>
            <p:nvSpPr>
              <p:cNvPr id="6" name="Rectangle 5"/>
              <p:cNvSpPr/>
              <p:nvPr/>
            </p:nvSpPr>
            <p:spPr>
              <a:xfrm>
                <a:off x="2072118" y="4162725"/>
                <a:ext cx="6467028" cy="1631216"/>
              </a:xfrm>
              <a:prstGeom prst="rect">
                <a:avLst/>
              </a:prstGeom>
            </p:spPr>
            <p:txBody>
              <a:bodyPr wrap="square">
                <a:spAutoFit/>
              </a:bodyPr>
              <a:lstStyle/>
              <a:p>
                <a:pPr lvl="0"/>
                <a:r>
                  <a:rPr lang="en-GB" sz="9600" dirty="0" smtClean="0">
                    <a:solidFill>
                      <a:srgbClr val="0070C0"/>
                    </a:solidFill>
                    <a:latin typeface="Stencil" panose="040409050D0802020404" pitchFamily="82" charset="0"/>
                  </a:rPr>
                  <a:t>Promise</a:t>
                </a:r>
                <a:endParaRPr lang="en-GB" sz="10000" dirty="0">
                  <a:solidFill>
                    <a:srgbClr val="0070C0"/>
                  </a:solidFill>
                  <a:latin typeface="Stencil" panose="040409050D0802020404" pitchFamily="82" charset="0"/>
                </a:endParaRPr>
              </a:p>
            </p:txBody>
          </p:sp>
          <p:sp>
            <p:nvSpPr>
              <p:cNvPr id="7" name="Rounded Rectangle 6"/>
              <p:cNvSpPr/>
              <p:nvPr/>
            </p:nvSpPr>
            <p:spPr>
              <a:xfrm>
                <a:off x="1974986" y="4321100"/>
                <a:ext cx="5633859" cy="1268337"/>
              </a:xfrm>
              <a:prstGeom prst="roundRect">
                <a:avLst/>
              </a:prstGeom>
              <a:noFill/>
              <a:ln w="1016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 name="TextBox 1"/>
          <p:cNvSpPr txBox="1"/>
          <p:nvPr/>
        </p:nvSpPr>
        <p:spPr>
          <a:xfrm>
            <a:off x="404664" y="5004048"/>
            <a:ext cx="6048672" cy="3785652"/>
          </a:xfrm>
          <a:prstGeom prst="rect">
            <a:avLst/>
          </a:prstGeom>
          <a:noFill/>
        </p:spPr>
        <p:txBody>
          <a:bodyPr wrap="square" rtlCol="0">
            <a:spAutoFit/>
          </a:bodyPr>
          <a:lstStyle/>
          <a:p>
            <a:pPr algn="ctr"/>
            <a:r>
              <a:rPr lang="en-GB" sz="2400" b="1" dirty="0" smtClean="0">
                <a:latin typeface="Comic Sans MS" panose="030F0702030302020204" pitchFamily="66" charset="0"/>
              </a:rPr>
              <a:t>Mission Promise is very flexible. It can be achieved by completing </a:t>
            </a:r>
            <a:r>
              <a:rPr lang="en-GB" sz="2400" b="1" dirty="0">
                <a:latin typeface="Comic Sans MS" panose="030F0702030302020204" pitchFamily="66" charset="0"/>
              </a:rPr>
              <a:t>6</a:t>
            </a:r>
            <a:r>
              <a:rPr lang="en-GB" sz="2400" b="1" dirty="0" smtClean="0">
                <a:latin typeface="Comic Sans MS" panose="030F0702030302020204" pitchFamily="66" charset="0"/>
              </a:rPr>
              <a:t> or more missions that you may pick and choose. Within each of these 8 missions there are a number of ideas to help you adapt it to your individual units needs. You are welcome to complete all of these, add your own ideas (which I would love to hear about) or complete just a selection.</a:t>
            </a:r>
            <a:endParaRPr lang="en-GB" sz="2400" dirty="0">
              <a:latin typeface="Comic Sans MS" panose="030F0702030302020204" pitchFamily="66" charset="0"/>
            </a:endParaRPr>
          </a:p>
        </p:txBody>
      </p:sp>
    </p:spTree>
    <p:extLst>
      <p:ext uri="{BB962C8B-B14F-4D97-AF65-F5344CB8AC3E}">
        <p14:creationId xmlns:p14="http://schemas.microsoft.com/office/powerpoint/2010/main" val="380323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328" y="80198"/>
            <a:ext cx="6525344" cy="8956298"/>
          </a:xfrm>
          <a:prstGeom prst="rect">
            <a:avLst/>
          </a:prstGeom>
          <a:noFill/>
        </p:spPr>
        <p:txBody>
          <a:bodyPr wrap="square" rtlCol="0">
            <a:spAutoFit/>
          </a:bodyPr>
          <a:lstStyle/>
          <a:p>
            <a:pPr algn="ctr"/>
            <a:r>
              <a:rPr lang="en-GB" sz="3200" b="1" u="sng" dirty="0" smtClean="0">
                <a:solidFill>
                  <a:srgbClr val="0070C0"/>
                </a:solidFill>
                <a:latin typeface="Comic Sans MS" panose="030F0702030302020204" pitchFamily="66" charset="0"/>
              </a:rPr>
              <a:t>The Guide Promise</a:t>
            </a:r>
            <a:endParaRPr lang="en-GB" sz="3200" b="1" u="sng" dirty="0">
              <a:solidFill>
                <a:srgbClr val="0070C0"/>
              </a:solidFill>
              <a:latin typeface="Comic Sans MS" panose="030F0702030302020204" pitchFamily="66" charset="0"/>
            </a:endParaRPr>
          </a:p>
          <a:p>
            <a:pPr algn="ctr"/>
            <a:r>
              <a:rPr lang="en-GB" sz="2800" b="1" dirty="0">
                <a:latin typeface="Comic Sans MS" panose="030F0702030302020204" pitchFamily="66" charset="0"/>
              </a:rPr>
              <a:t>I promise that I will do my best:</a:t>
            </a:r>
          </a:p>
          <a:p>
            <a:pPr algn="ctr"/>
            <a:r>
              <a:rPr lang="en-GB" sz="2800" b="1" dirty="0">
                <a:latin typeface="Comic Sans MS" panose="030F0702030302020204" pitchFamily="66" charset="0"/>
              </a:rPr>
              <a:t>To be true to myself and develop my beliefs,</a:t>
            </a:r>
          </a:p>
          <a:p>
            <a:pPr algn="ctr"/>
            <a:r>
              <a:rPr lang="en-GB" sz="2800" b="1" dirty="0">
                <a:latin typeface="Comic Sans MS" panose="030F0702030302020204" pitchFamily="66" charset="0"/>
              </a:rPr>
              <a:t>To serve the Queen and my community, </a:t>
            </a:r>
          </a:p>
          <a:p>
            <a:pPr algn="ctr"/>
            <a:r>
              <a:rPr lang="en-GB" sz="2800" b="1" dirty="0">
                <a:latin typeface="Comic Sans MS" panose="030F0702030302020204" pitchFamily="66" charset="0"/>
              </a:rPr>
              <a:t>To help other people </a:t>
            </a:r>
          </a:p>
          <a:p>
            <a:pPr algn="ctr"/>
            <a:r>
              <a:rPr lang="en-GB" sz="2800" b="1" dirty="0">
                <a:latin typeface="Comic Sans MS" panose="030F0702030302020204" pitchFamily="66" charset="0"/>
              </a:rPr>
              <a:t>and </a:t>
            </a:r>
          </a:p>
          <a:p>
            <a:pPr algn="ctr"/>
            <a:r>
              <a:rPr lang="en-GB" sz="2800" b="1" dirty="0">
                <a:latin typeface="Comic Sans MS" panose="030F0702030302020204" pitchFamily="66" charset="0"/>
              </a:rPr>
              <a:t>To keep the Guide Law</a:t>
            </a:r>
            <a:r>
              <a:rPr lang="en-GB" sz="2800" b="1" dirty="0" smtClean="0">
                <a:latin typeface="Comic Sans MS" panose="030F0702030302020204" pitchFamily="66" charset="0"/>
              </a:rPr>
              <a:t>.</a:t>
            </a:r>
          </a:p>
          <a:p>
            <a:pPr algn="ctr"/>
            <a:endParaRPr lang="en-GB" sz="2400" b="1" dirty="0">
              <a:latin typeface="Comic Sans MS" panose="030F0702030302020204" pitchFamily="66" charset="0"/>
            </a:endParaRPr>
          </a:p>
          <a:p>
            <a:pPr algn="ctr"/>
            <a:r>
              <a:rPr lang="en-GB" sz="3200" b="1" u="sng" dirty="0" smtClean="0">
                <a:solidFill>
                  <a:srgbClr val="0070C0"/>
                </a:solidFill>
                <a:latin typeface="Comic Sans MS" panose="030F0702030302020204" pitchFamily="66" charset="0"/>
              </a:rPr>
              <a:t>The Guide Law</a:t>
            </a:r>
          </a:p>
          <a:p>
            <a:pPr algn="ctr"/>
            <a:r>
              <a:rPr lang="en-GB" sz="2400" b="1" i="1" dirty="0">
                <a:solidFill>
                  <a:srgbClr val="0070C0"/>
                </a:solidFill>
                <a:latin typeface="Comic Sans MS" panose="030F0702030302020204" pitchFamily="66" charset="0"/>
              </a:rPr>
              <a:t>A Guide</a:t>
            </a:r>
            <a:r>
              <a:rPr lang="en-GB" sz="2400" b="1" i="1" dirty="0">
                <a:latin typeface="Comic Sans MS" panose="030F0702030302020204" pitchFamily="66" charset="0"/>
              </a:rPr>
              <a:t> is honest, reliable and can be trusted.</a:t>
            </a:r>
          </a:p>
          <a:p>
            <a:pPr algn="ctr"/>
            <a:r>
              <a:rPr lang="en-GB" sz="2400" b="1" i="1" dirty="0">
                <a:solidFill>
                  <a:srgbClr val="0070C0"/>
                </a:solidFill>
                <a:latin typeface="Comic Sans MS" panose="030F0702030302020204" pitchFamily="66" charset="0"/>
              </a:rPr>
              <a:t>A Guide </a:t>
            </a:r>
            <a:r>
              <a:rPr lang="en-GB" sz="2400" b="1" i="1" dirty="0">
                <a:latin typeface="Comic Sans MS" panose="030F0702030302020204" pitchFamily="66" charset="0"/>
              </a:rPr>
              <a:t>is helpful and uses her time and abilities wisely.</a:t>
            </a:r>
          </a:p>
          <a:p>
            <a:pPr algn="ctr"/>
            <a:r>
              <a:rPr lang="en-GB" sz="2400" b="1" i="1" dirty="0">
                <a:solidFill>
                  <a:srgbClr val="0070C0"/>
                </a:solidFill>
                <a:latin typeface="Comic Sans MS" panose="030F0702030302020204" pitchFamily="66" charset="0"/>
              </a:rPr>
              <a:t>A Guide </a:t>
            </a:r>
            <a:r>
              <a:rPr lang="en-GB" sz="2400" b="1" i="1" dirty="0">
                <a:latin typeface="Comic Sans MS" panose="030F0702030302020204" pitchFamily="66" charset="0"/>
              </a:rPr>
              <a:t>faces challenge and learns from her experiences.</a:t>
            </a:r>
          </a:p>
          <a:p>
            <a:pPr algn="ctr"/>
            <a:r>
              <a:rPr lang="en-GB" sz="2400" b="1" i="1" dirty="0">
                <a:solidFill>
                  <a:srgbClr val="0070C0"/>
                </a:solidFill>
                <a:latin typeface="Comic Sans MS" panose="030F0702030302020204" pitchFamily="66" charset="0"/>
              </a:rPr>
              <a:t>A Guide </a:t>
            </a:r>
            <a:r>
              <a:rPr lang="en-GB" sz="2400" b="1" i="1" dirty="0">
                <a:latin typeface="Comic Sans MS" panose="030F0702030302020204" pitchFamily="66" charset="0"/>
              </a:rPr>
              <a:t>is a good friend and a sister to all Guides.</a:t>
            </a:r>
          </a:p>
          <a:p>
            <a:pPr algn="ctr"/>
            <a:r>
              <a:rPr lang="en-GB" sz="2400" b="1" i="1" dirty="0">
                <a:solidFill>
                  <a:srgbClr val="0070C0"/>
                </a:solidFill>
                <a:latin typeface="Comic Sans MS" panose="030F0702030302020204" pitchFamily="66" charset="0"/>
              </a:rPr>
              <a:t>A Guide </a:t>
            </a:r>
            <a:r>
              <a:rPr lang="en-GB" sz="2400" b="1" i="1" dirty="0">
                <a:latin typeface="Comic Sans MS" panose="030F0702030302020204" pitchFamily="66" charset="0"/>
              </a:rPr>
              <a:t>is polite and considerate.</a:t>
            </a:r>
          </a:p>
          <a:p>
            <a:pPr algn="ctr"/>
            <a:r>
              <a:rPr lang="en-GB" sz="2400" b="1" i="1" dirty="0">
                <a:solidFill>
                  <a:srgbClr val="0070C0"/>
                </a:solidFill>
                <a:latin typeface="Comic Sans MS" panose="030F0702030302020204" pitchFamily="66" charset="0"/>
              </a:rPr>
              <a:t>A Guide </a:t>
            </a:r>
            <a:r>
              <a:rPr lang="en-GB" sz="2400" b="1" i="1" dirty="0">
                <a:latin typeface="Comic Sans MS" panose="030F0702030302020204" pitchFamily="66" charset="0"/>
              </a:rPr>
              <a:t>respects all living things and takes care of the world around her.</a:t>
            </a:r>
          </a:p>
        </p:txBody>
      </p:sp>
    </p:spTree>
    <p:extLst>
      <p:ext uri="{BB962C8B-B14F-4D97-AF65-F5344CB8AC3E}">
        <p14:creationId xmlns:p14="http://schemas.microsoft.com/office/powerpoint/2010/main" val="2712191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328" y="1655817"/>
            <a:ext cx="6525344" cy="5832366"/>
          </a:xfrm>
          <a:prstGeom prst="rect">
            <a:avLst/>
          </a:prstGeom>
          <a:noFill/>
        </p:spPr>
        <p:txBody>
          <a:bodyPr wrap="square" rtlCol="0" anchor="ctr">
            <a:spAutoFit/>
          </a:bodyPr>
          <a:lstStyle/>
          <a:p>
            <a:pPr algn="ctr"/>
            <a:r>
              <a:rPr lang="en-GB" sz="5400" b="1" dirty="0" smtClean="0">
                <a:latin typeface="Stencil" panose="040409050D0802020404" pitchFamily="82" charset="0"/>
              </a:rPr>
              <a:t>Secret Agent: </a:t>
            </a:r>
          </a:p>
          <a:p>
            <a:pPr algn="ctr"/>
            <a:endParaRPr lang="en-GB" sz="1000" b="1" dirty="0">
              <a:latin typeface="Stencil" panose="040409050D0802020404" pitchFamily="82" charset="0"/>
            </a:endParaRPr>
          </a:p>
          <a:p>
            <a:pPr algn="ctr"/>
            <a:endParaRPr lang="en-GB" sz="4000" b="1" dirty="0" smtClean="0">
              <a:latin typeface="Stencil" panose="040409050D0802020404" pitchFamily="82" charset="0"/>
            </a:endParaRPr>
          </a:p>
          <a:p>
            <a:pPr algn="ctr"/>
            <a:endParaRPr lang="en-GB" sz="4000" b="1" dirty="0" smtClean="0">
              <a:latin typeface="Stencil" panose="040409050D0802020404" pitchFamily="82" charset="0"/>
            </a:endParaRPr>
          </a:p>
          <a:p>
            <a:pPr algn="ctr"/>
            <a:r>
              <a:rPr lang="en-GB" sz="4000" b="1" dirty="0" smtClean="0">
                <a:latin typeface="Stencil" panose="040409050D0802020404" pitchFamily="82" charset="0"/>
              </a:rPr>
              <a:t>.…………………………</a:t>
            </a:r>
          </a:p>
          <a:p>
            <a:pPr algn="ctr"/>
            <a:endParaRPr lang="en-GB" sz="1000" b="1" dirty="0" smtClean="0">
              <a:latin typeface="Comic Sans MS" panose="030F0702030302020204" pitchFamily="66" charset="0"/>
            </a:endParaRPr>
          </a:p>
          <a:p>
            <a:pPr algn="ctr"/>
            <a:endParaRPr lang="en-GB" sz="2400" b="1" dirty="0" smtClean="0">
              <a:latin typeface="Comic Sans MS" panose="030F0702030302020204" pitchFamily="66" charset="0"/>
            </a:endParaRPr>
          </a:p>
          <a:p>
            <a:pPr algn="ctr"/>
            <a:endParaRPr lang="en-GB" sz="2400" b="1" dirty="0" smtClean="0">
              <a:latin typeface="Comic Sans MS" panose="030F0702030302020204" pitchFamily="66" charset="0"/>
            </a:endParaRPr>
          </a:p>
          <a:p>
            <a:pPr algn="ctr"/>
            <a:r>
              <a:rPr lang="en-GB" sz="2400" b="1" dirty="0" smtClean="0">
                <a:latin typeface="Comic Sans MS" panose="030F0702030302020204" pitchFamily="66" charset="0"/>
              </a:rPr>
              <a:t>Your mission, if you choose to accept it, is to complete a series of Challenges  in order to help you understand ‘What it is to be a Guide’, the Guide PROMISE and the Guide LAWS!</a:t>
            </a:r>
          </a:p>
          <a:p>
            <a:pPr algn="ctr"/>
            <a:endParaRPr lang="en-GB" sz="1100" b="1" dirty="0" smtClean="0">
              <a:latin typeface="Comic Sans MS" panose="030F0702030302020204" pitchFamily="66" charset="0"/>
            </a:endParaRPr>
          </a:p>
        </p:txBody>
      </p:sp>
    </p:spTree>
    <p:extLst>
      <p:ext uri="{BB962C8B-B14F-4D97-AF65-F5344CB8AC3E}">
        <p14:creationId xmlns:p14="http://schemas.microsoft.com/office/powerpoint/2010/main" val="2357000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feprint.com/asl101/fingerspelling/images/abc1280x9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4376"/>
            <a:ext cx="6864085" cy="51480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0648" y="251520"/>
            <a:ext cx="6408712" cy="2862322"/>
          </a:xfrm>
          <a:prstGeom prst="rect">
            <a:avLst/>
          </a:prstGeom>
        </p:spPr>
        <p:txBody>
          <a:bodyPr wrap="square">
            <a:spAutoFit/>
          </a:bodyPr>
          <a:lstStyle/>
          <a:p>
            <a:pPr algn="ctr"/>
            <a:r>
              <a:rPr lang="en-GB" sz="4400" dirty="0" smtClean="0">
                <a:solidFill>
                  <a:prstClr val="black"/>
                </a:solidFill>
                <a:latin typeface="Stencil" panose="040409050D0802020404" pitchFamily="82" charset="0"/>
              </a:rPr>
              <a:t>Mission Number One:  </a:t>
            </a:r>
          </a:p>
          <a:p>
            <a:pPr algn="ctr"/>
            <a:r>
              <a:rPr lang="en-GB" sz="4400" dirty="0" smtClean="0">
                <a:solidFill>
                  <a:srgbClr val="0070C0"/>
                </a:solidFill>
                <a:latin typeface="Stencil" panose="040409050D0802020404" pitchFamily="82" charset="0"/>
              </a:rPr>
              <a:t>Do Your Best</a:t>
            </a:r>
          </a:p>
          <a:p>
            <a:endParaRPr lang="en-GB" sz="1200" b="1" dirty="0">
              <a:solidFill>
                <a:srgbClr val="0070C0"/>
              </a:solidFill>
              <a:latin typeface="Stencil" panose="040409050D0802020404" pitchFamily="82" charset="0"/>
            </a:endParaRPr>
          </a:p>
          <a:p>
            <a:pPr algn="ctr"/>
            <a:r>
              <a:rPr lang="en-GB" sz="4000" b="1" dirty="0" smtClean="0">
                <a:latin typeface="Top Secret Stamp" panose="02000500000000000000" pitchFamily="2" charset="0"/>
              </a:rPr>
              <a:t>Give Signing the Promise your best shot!</a:t>
            </a:r>
            <a:endParaRPr lang="en-GB" sz="2000" dirty="0">
              <a:latin typeface="Top Secret Stamp" panose="02000500000000000000" pitchFamily="2" charset="0"/>
            </a:endParaRPr>
          </a:p>
        </p:txBody>
      </p:sp>
    </p:spTree>
    <p:extLst>
      <p:ext uri="{BB962C8B-B14F-4D97-AF65-F5344CB8AC3E}">
        <p14:creationId xmlns:p14="http://schemas.microsoft.com/office/powerpoint/2010/main" val="450969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1323439"/>
          </a:xfrm>
          <a:prstGeom prst="rect">
            <a:avLst/>
          </a:prstGeom>
        </p:spPr>
        <p:txBody>
          <a:bodyPr wrap="square">
            <a:spAutoFit/>
          </a:bodyPr>
          <a:lstStyle/>
          <a:p>
            <a:pPr lvl="0" algn="ctr"/>
            <a:r>
              <a:rPr lang="en-GB" sz="3600" u="sng" dirty="0">
                <a:solidFill>
                  <a:prstClr val="black"/>
                </a:solidFill>
                <a:latin typeface="Stencil" panose="040409050D0802020404" pitchFamily="82" charset="0"/>
              </a:rPr>
              <a:t>Mission Number </a:t>
            </a:r>
            <a:r>
              <a:rPr lang="en-GB" sz="3600" u="sng" dirty="0" smtClean="0">
                <a:solidFill>
                  <a:prstClr val="black"/>
                </a:solidFill>
                <a:latin typeface="Stencil" panose="040409050D0802020404" pitchFamily="82" charset="0"/>
              </a:rPr>
              <a:t>one:</a:t>
            </a:r>
            <a:endParaRPr lang="en-GB" sz="3600" u="sng" dirty="0">
              <a:solidFill>
                <a:prstClr val="black"/>
              </a:solidFill>
              <a:latin typeface="Stencil" panose="040409050D0802020404" pitchFamily="82" charset="0"/>
            </a:endParaRPr>
          </a:p>
          <a:p>
            <a:pPr lvl="0" algn="ctr"/>
            <a:r>
              <a:rPr lang="en-GB" sz="4400" u="sng" dirty="0" smtClean="0">
                <a:solidFill>
                  <a:srgbClr val="0070C0"/>
                </a:solidFill>
                <a:latin typeface="Stencil" panose="040409050D0802020404" pitchFamily="82" charset="0"/>
              </a:rPr>
              <a:t>Do your b.e.s.t.</a:t>
            </a:r>
            <a:endParaRPr lang="en-GB" sz="4400" u="sng" dirty="0">
              <a:solidFill>
                <a:srgbClr val="0070C0"/>
              </a:solidFill>
              <a:latin typeface="Stencil" panose="040409050D0802020404" pitchFamily="82" charset="0"/>
            </a:endParaRPr>
          </a:p>
        </p:txBody>
      </p:sp>
      <p:sp>
        <p:nvSpPr>
          <p:cNvPr id="5" name="TextBox 4"/>
          <p:cNvSpPr txBox="1"/>
          <p:nvPr/>
        </p:nvSpPr>
        <p:spPr>
          <a:xfrm>
            <a:off x="72008" y="1304345"/>
            <a:ext cx="6713984" cy="1323439"/>
          </a:xfrm>
          <a:prstGeom prst="rect">
            <a:avLst/>
          </a:prstGeom>
          <a:noFill/>
        </p:spPr>
        <p:txBody>
          <a:bodyPr wrap="square" rtlCol="0">
            <a:spAutoFit/>
          </a:bodyPr>
          <a:lstStyle/>
          <a:p>
            <a:pPr algn="ctr"/>
            <a:r>
              <a:rPr lang="en-GB" sz="2000" dirty="0" smtClean="0">
                <a:latin typeface="Comic Sans MS" panose="030F0702030302020204" pitchFamily="66" charset="0"/>
              </a:rPr>
              <a:t>Secret Agent, looking your best can help you be your best. To help you be your best we want to see you wearing your BEST outfit and give a new hairstyle your BEST shot for Guides on :</a:t>
            </a:r>
            <a:r>
              <a:rPr lang="en-GB" sz="2000" b="1" dirty="0" smtClean="0">
                <a:latin typeface="Comic Sans MS" panose="030F0702030302020204" pitchFamily="66" charset="0"/>
              </a:rPr>
              <a:t> </a:t>
            </a:r>
            <a:r>
              <a:rPr lang="en-GB" sz="2000" b="1" dirty="0" smtClean="0">
                <a:solidFill>
                  <a:srgbClr val="FF0000"/>
                </a:solidFill>
                <a:latin typeface="Comic Sans MS" panose="030F0702030302020204" pitchFamily="66" charset="0"/>
              </a:rPr>
              <a:t>   /   /201</a:t>
            </a:r>
            <a:endParaRPr lang="en-GB" sz="2000" dirty="0" smtClean="0">
              <a:solidFill>
                <a:srgbClr val="FF0000"/>
              </a:solidFill>
              <a:latin typeface="Comic Sans MS" panose="030F0702030302020204" pitchFamily="66" charset="0"/>
            </a:endParaRPr>
          </a:p>
        </p:txBody>
      </p:sp>
      <p:cxnSp>
        <p:nvCxnSpPr>
          <p:cNvPr id="7" name="Straight Connector 6"/>
          <p:cNvCxnSpPr/>
          <p:nvPr/>
        </p:nvCxnSpPr>
        <p:spPr>
          <a:xfrm>
            <a:off x="476672" y="2771800"/>
            <a:ext cx="59046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2008" y="3059832"/>
            <a:ext cx="6713984" cy="2523768"/>
          </a:xfrm>
          <a:prstGeom prst="rect">
            <a:avLst/>
          </a:prstGeom>
          <a:noFill/>
        </p:spPr>
        <p:txBody>
          <a:bodyPr wrap="square" rtlCol="0">
            <a:spAutoFit/>
          </a:bodyPr>
          <a:lstStyle/>
          <a:p>
            <a:pPr algn="ctr"/>
            <a:r>
              <a:rPr lang="en-GB" sz="2000" dirty="0" smtClean="0">
                <a:latin typeface="Comic Sans MS" panose="030F0702030302020204" pitchFamily="66" charset="0"/>
              </a:rPr>
              <a:t>Secret Agent, we need you to undertake a personal mission. You must make a promise to do something. Something new or exciting or something you don’t like and do your best to fulfil the promise.</a:t>
            </a:r>
          </a:p>
          <a:p>
            <a:pPr algn="ctr"/>
            <a:r>
              <a:rPr lang="en-GB" sz="2000" dirty="0" smtClean="0">
                <a:latin typeface="Comic Sans MS" panose="030F0702030302020204" pitchFamily="66" charset="0"/>
              </a:rPr>
              <a:t>What did you promise to do?</a:t>
            </a:r>
          </a:p>
          <a:p>
            <a:pPr algn="ctr"/>
            <a:endParaRPr lang="en-GB" dirty="0" smtClean="0"/>
          </a:p>
          <a:p>
            <a:pPr lvl="0" algn="ctr"/>
            <a:r>
              <a:rPr lang="en-GB" sz="4000" b="1" dirty="0" smtClean="0">
                <a:solidFill>
                  <a:prstClr val="black"/>
                </a:solidFill>
                <a:latin typeface="Stencil" panose="040409050D0802020404" pitchFamily="82" charset="0"/>
              </a:rPr>
              <a:t>.…………………………</a:t>
            </a:r>
            <a:endParaRPr lang="en-GB" sz="4000" b="1" dirty="0">
              <a:solidFill>
                <a:prstClr val="black"/>
              </a:solidFill>
              <a:latin typeface="Stencil" panose="040409050D0802020404" pitchFamily="82" charset="0"/>
            </a:endParaRPr>
          </a:p>
        </p:txBody>
      </p:sp>
      <p:cxnSp>
        <p:nvCxnSpPr>
          <p:cNvPr id="8" name="Straight Connector 7"/>
          <p:cNvCxnSpPr/>
          <p:nvPr/>
        </p:nvCxnSpPr>
        <p:spPr>
          <a:xfrm>
            <a:off x="476592" y="5655528"/>
            <a:ext cx="59046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2008" y="5940152"/>
            <a:ext cx="6713984" cy="1323439"/>
          </a:xfrm>
          <a:prstGeom prst="rect">
            <a:avLst/>
          </a:prstGeom>
          <a:noFill/>
        </p:spPr>
        <p:txBody>
          <a:bodyPr wrap="square" rtlCol="0">
            <a:spAutoFit/>
          </a:bodyPr>
          <a:lstStyle/>
          <a:p>
            <a:pPr algn="ctr"/>
            <a:r>
              <a:rPr lang="en-GB" sz="2000" dirty="0" smtClean="0">
                <a:latin typeface="Comic Sans MS" panose="030F0702030302020204" pitchFamily="66" charset="0"/>
              </a:rPr>
              <a:t>Your Mission is to plan a B.E.S.T. Night at Guides involving all of your Best Guiding Activities, Songs and Games. List your B.E.S.T. of each in your top secret files to help your G-Team plan.</a:t>
            </a:r>
            <a:endParaRPr lang="en-GB" sz="2000" dirty="0">
              <a:latin typeface="Comic Sans MS" panose="030F0702030302020204"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52639484"/>
              </p:ext>
            </p:extLst>
          </p:nvPr>
        </p:nvGraphicFramePr>
        <p:xfrm>
          <a:off x="72008" y="7308304"/>
          <a:ext cx="6713984" cy="1737360"/>
        </p:xfrm>
        <a:graphic>
          <a:graphicData uri="http://schemas.openxmlformats.org/drawingml/2006/table">
            <a:tbl>
              <a:tblPr firstRow="1" bandRow="1">
                <a:tableStyleId>{5940675A-B579-460E-94D1-54222C63F5DA}</a:tableStyleId>
              </a:tblPr>
              <a:tblGrid>
                <a:gridCol w="2924944"/>
                <a:gridCol w="3789040"/>
              </a:tblGrid>
              <a:tr h="457752">
                <a:tc>
                  <a:txBody>
                    <a:bodyPr/>
                    <a:lstStyle/>
                    <a:p>
                      <a:pPr algn="ctr"/>
                      <a:r>
                        <a:rPr lang="en-GB" sz="2800" dirty="0" smtClean="0">
                          <a:latin typeface="Top Secret Stamp" panose="02000500000000000000" pitchFamily="2" charset="0"/>
                        </a:rPr>
                        <a:t>B.E.S.T.</a:t>
                      </a:r>
                      <a:r>
                        <a:rPr lang="en-GB" sz="2800" baseline="0" dirty="0" smtClean="0">
                          <a:latin typeface="Top Secret Stamp" panose="02000500000000000000" pitchFamily="2" charset="0"/>
                        </a:rPr>
                        <a:t> Game</a:t>
                      </a:r>
                      <a:endParaRPr lang="en-GB" sz="2800" dirty="0">
                        <a:latin typeface="Top Secret Stamp" panose="02000500000000000000" pitchFamily="2" charset="0"/>
                      </a:endParaRPr>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endParaRPr lang="en-GB" sz="3200" dirty="0"/>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r>
              <a:tr h="457752">
                <a:tc>
                  <a:txBody>
                    <a:bodyPr/>
                    <a:lstStyle/>
                    <a:p>
                      <a:pPr algn="ctr"/>
                      <a:r>
                        <a:rPr lang="en-GB" sz="2800" dirty="0" smtClean="0">
                          <a:latin typeface="Top Secret Stamp" panose="02000500000000000000" pitchFamily="2" charset="0"/>
                        </a:rPr>
                        <a:t>B.E.S.T. Song</a:t>
                      </a:r>
                      <a:endParaRPr lang="en-GB" sz="2800" dirty="0">
                        <a:latin typeface="Top Secret Stamp" panose="02000500000000000000" pitchFamily="2" charset="0"/>
                      </a:endParaRPr>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endParaRPr lang="en-GB" sz="3200" dirty="0"/>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r>
              <a:tr h="457752">
                <a:tc>
                  <a:txBody>
                    <a:bodyPr/>
                    <a:lstStyle/>
                    <a:p>
                      <a:pPr algn="ctr"/>
                      <a:r>
                        <a:rPr lang="en-GB" sz="2800" dirty="0" smtClean="0">
                          <a:latin typeface="Top Secret Stamp" panose="02000500000000000000" pitchFamily="2" charset="0"/>
                        </a:rPr>
                        <a:t>B.E.S.T. Activity</a:t>
                      </a:r>
                      <a:endParaRPr lang="en-GB" sz="2800" dirty="0">
                        <a:latin typeface="Top Secret Stamp" panose="02000500000000000000" pitchFamily="2" charset="0"/>
                      </a:endParaRPr>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endParaRPr lang="en-GB" sz="3200" dirty="0"/>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895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1323439"/>
          </a:xfrm>
          <a:prstGeom prst="rect">
            <a:avLst/>
          </a:prstGeom>
        </p:spPr>
        <p:txBody>
          <a:bodyPr wrap="square">
            <a:spAutoFit/>
          </a:bodyPr>
          <a:lstStyle/>
          <a:p>
            <a:pPr lvl="0" algn="ctr"/>
            <a:r>
              <a:rPr lang="en-GB" sz="3600" u="sng" dirty="0">
                <a:solidFill>
                  <a:prstClr val="black"/>
                </a:solidFill>
                <a:latin typeface="Stencil" panose="040409050D0802020404" pitchFamily="82" charset="0"/>
              </a:rPr>
              <a:t>Mission Number </a:t>
            </a:r>
            <a:r>
              <a:rPr lang="en-GB" sz="3600" u="sng" dirty="0" smtClean="0">
                <a:solidFill>
                  <a:prstClr val="black"/>
                </a:solidFill>
                <a:latin typeface="Stencil" panose="040409050D0802020404" pitchFamily="82" charset="0"/>
              </a:rPr>
              <a:t>two:</a:t>
            </a:r>
            <a:endParaRPr lang="en-GB" sz="3600" u="sng" dirty="0">
              <a:solidFill>
                <a:prstClr val="black"/>
              </a:solidFill>
              <a:latin typeface="Stencil" panose="040409050D0802020404" pitchFamily="82" charset="0"/>
            </a:endParaRPr>
          </a:p>
          <a:p>
            <a:pPr lvl="0" algn="ctr"/>
            <a:r>
              <a:rPr lang="en-GB" sz="4400" u="sng" dirty="0" smtClean="0">
                <a:solidFill>
                  <a:srgbClr val="0070C0"/>
                </a:solidFill>
                <a:latin typeface="Stencil" panose="040409050D0802020404" pitchFamily="82" charset="0"/>
              </a:rPr>
              <a:t>Zen-ify</a:t>
            </a:r>
            <a:endParaRPr lang="en-GB" sz="4400" u="sng" dirty="0">
              <a:solidFill>
                <a:srgbClr val="0070C0"/>
              </a:solidFill>
              <a:latin typeface="Stencil" panose="040409050D0802020404" pitchFamily="82" charset="0"/>
            </a:endParaRPr>
          </a:p>
        </p:txBody>
      </p:sp>
      <p:sp>
        <p:nvSpPr>
          <p:cNvPr id="5" name="TextBox 4"/>
          <p:cNvSpPr txBox="1"/>
          <p:nvPr/>
        </p:nvSpPr>
        <p:spPr>
          <a:xfrm>
            <a:off x="72008" y="1304345"/>
            <a:ext cx="6713984" cy="1015663"/>
          </a:xfrm>
          <a:prstGeom prst="rect">
            <a:avLst/>
          </a:prstGeom>
          <a:noFill/>
        </p:spPr>
        <p:txBody>
          <a:bodyPr wrap="square" rtlCol="0">
            <a:spAutoFit/>
          </a:bodyPr>
          <a:lstStyle/>
          <a:p>
            <a:pPr algn="ctr"/>
            <a:r>
              <a:rPr lang="en-GB" sz="2000" dirty="0" smtClean="0">
                <a:latin typeface="Comic Sans MS" panose="030F0702030302020204" pitchFamily="66" charset="0"/>
              </a:rPr>
              <a:t>Agent, this is your chance to take a break and relax, forget about the pressures of Missions and develop your beliefs and spirituality.</a:t>
            </a:r>
            <a:endParaRPr lang="en-GB" sz="2000" dirty="0" smtClean="0">
              <a:solidFill>
                <a:srgbClr val="FF0000"/>
              </a:solidFill>
              <a:latin typeface="Comic Sans MS" panose="030F0702030302020204" pitchFamily="66" charset="0"/>
            </a:endParaRPr>
          </a:p>
        </p:txBody>
      </p:sp>
      <p:sp>
        <p:nvSpPr>
          <p:cNvPr id="2" name="TextBox 1"/>
          <p:cNvSpPr txBox="1"/>
          <p:nvPr/>
        </p:nvSpPr>
        <p:spPr>
          <a:xfrm>
            <a:off x="72008" y="2302584"/>
            <a:ext cx="6713984" cy="1477328"/>
          </a:xfrm>
          <a:prstGeom prst="rect">
            <a:avLst/>
          </a:prstGeom>
          <a:noFill/>
        </p:spPr>
        <p:txBody>
          <a:bodyPr wrap="square" rtlCol="0">
            <a:spAutoFit/>
          </a:bodyPr>
          <a:lstStyle/>
          <a:p>
            <a:pPr algn="ctr"/>
            <a:r>
              <a:rPr lang="en-GB" sz="3200" dirty="0" smtClean="0">
                <a:latin typeface="Top Secret Stamp" panose="02000500000000000000" pitchFamily="2" charset="0"/>
              </a:rPr>
              <a:t>What do you believe in?</a:t>
            </a:r>
          </a:p>
          <a:p>
            <a:pPr algn="ctr"/>
            <a:endParaRPr lang="en-GB" dirty="0" smtClean="0"/>
          </a:p>
          <a:p>
            <a:pPr lvl="0" algn="ctr"/>
            <a:r>
              <a:rPr lang="en-GB" sz="4000" b="1" dirty="0" smtClean="0">
                <a:solidFill>
                  <a:prstClr val="black"/>
                </a:solidFill>
                <a:latin typeface="Stencil" panose="040409050D0802020404" pitchFamily="82" charset="0"/>
              </a:rPr>
              <a:t>.…………………………</a:t>
            </a:r>
            <a:endParaRPr lang="en-GB" sz="4000" b="1" dirty="0">
              <a:solidFill>
                <a:prstClr val="black"/>
              </a:solidFill>
              <a:latin typeface="Stencil" panose="040409050D0802020404" pitchFamily="82" charset="0"/>
            </a:endParaRPr>
          </a:p>
        </p:txBody>
      </p:sp>
      <p:cxnSp>
        <p:nvCxnSpPr>
          <p:cNvPr id="8" name="Straight Connector 7"/>
          <p:cNvCxnSpPr/>
          <p:nvPr/>
        </p:nvCxnSpPr>
        <p:spPr>
          <a:xfrm>
            <a:off x="476592" y="4139952"/>
            <a:ext cx="59046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5-Point Star 10"/>
          <p:cNvSpPr/>
          <p:nvPr/>
        </p:nvSpPr>
        <p:spPr>
          <a:xfrm>
            <a:off x="44624" y="3707984"/>
            <a:ext cx="720000" cy="720000"/>
          </a:xfrm>
          <a:prstGeom prst="star5">
            <a:avLst/>
          </a:prstGeom>
          <a:solidFill>
            <a:srgbClr val="0070C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5-Point Star 11"/>
          <p:cNvSpPr/>
          <p:nvPr/>
        </p:nvSpPr>
        <p:spPr>
          <a:xfrm>
            <a:off x="6093216" y="3707984"/>
            <a:ext cx="720000" cy="720000"/>
          </a:xfrm>
          <a:prstGeom prst="star5">
            <a:avLst/>
          </a:prstGeom>
          <a:solidFill>
            <a:srgbClr val="0070C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72008" y="4644008"/>
            <a:ext cx="6713984" cy="584775"/>
          </a:xfrm>
          <a:prstGeom prst="rect">
            <a:avLst/>
          </a:prstGeom>
          <a:noFill/>
        </p:spPr>
        <p:txBody>
          <a:bodyPr wrap="square" rtlCol="0">
            <a:spAutoFit/>
          </a:bodyPr>
          <a:lstStyle/>
          <a:p>
            <a:pPr algn="ctr"/>
            <a:r>
              <a:rPr lang="en-GB" sz="3200" dirty="0" smtClean="0">
                <a:latin typeface="Top Secret Stamp" panose="02000500000000000000" pitchFamily="2" charset="0"/>
              </a:rPr>
              <a:t>Design a Zen-ifying Candle Holder:</a:t>
            </a:r>
            <a:endParaRPr lang="en-GB" sz="3200" dirty="0">
              <a:latin typeface="Top Secret Stamp" panose="02000500000000000000" pitchFamily="2"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97737479"/>
              </p:ext>
            </p:extLst>
          </p:nvPr>
        </p:nvGraphicFramePr>
        <p:xfrm>
          <a:off x="166328" y="5364088"/>
          <a:ext cx="6525344" cy="3600400"/>
        </p:xfrm>
        <a:graphic>
          <a:graphicData uri="http://schemas.openxmlformats.org/drawingml/2006/table">
            <a:tbl>
              <a:tblPr firstRow="1" bandRow="1">
                <a:tableStyleId>{5940675A-B579-460E-94D1-54222C63F5DA}</a:tableStyleId>
              </a:tblPr>
              <a:tblGrid>
                <a:gridCol w="6525344"/>
              </a:tblGrid>
              <a:tr h="3600400">
                <a:tc>
                  <a:txBody>
                    <a:bodyPr/>
                    <a:lstStyle/>
                    <a:p>
                      <a:pPr algn="ctr"/>
                      <a:endParaRPr lang="en-GB" sz="2800" dirty="0">
                        <a:latin typeface="Top Secret Stamp" panose="02000500000000000000" pitchFamily="2" charset="0"/>
                      </a:endParaRPr>
                    </a:p>
                  </a:txBody>
                  <a:tcPr anchor="ct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1035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1323439"/>
          </a:xfrm>
          <a:prstGeom prst="rect">
            <a:avLst/>
          </a:prstGeom>
        </p:spPr>
        <p:txBody>
          <a:bodyPr wrap="square">
            <a:spAutoFit/>
          </a:bodyPr>
          <a:lstStyle/>
          <a:p>
            <a:pPr lvl="0" algn="ctr"/>
            <a:r>
              <a:rPr lang="en-GB" sz="3600" u="sng" dirty="0">
                <a:solidFill>
                  <a:prstClr val="black"/>
                </a:solidFill>
                <a:latin typeface="Stencil" panose="040409050D0802020404" pitchFamily="82" charset="0"/>
              </a:rPr>
              <a:t>Mission Number </a:t>
            </a:r>
            <a:r>
              <a:rPr lang="en-GB" sz="3600" u="sng" dirty="0" smtClean="0">
                <a:solidFill>
                  <a:prstClr val="black"/>
                </a:solidFill>
                <a:latin typeface="Stencil" panose="040409050D0802020404" pitchFamily="82" charset="0"/>
              </a:rPr>
              <a:t>Three:</a:t>
            </a:r>
            <a:endParaRPr lang="en-GB" sz="3600" u="sng" dirty="0">
              <a:solidFill>
                <a:prstClr val="black"/>
              </a:solidFill>
              <a:latin typeface="Stencil" panose="040409050D0802020404" pitchFamily="82" charset="0"/>
            </a:endParaRPr>
          </a:p>
          <a:p>
            <a:pPr lvl="0" algn="ctr"/>
            <a:r>
              <a:rPr lang="en-GB" sz="4400" u="sng" dirty="0" smtClean="0">
                <a:solidFill>
                  <a:srgbClr val="0070C0"/>
                </a:solidFill>
                <a:latin typeface="Stencil" panose="040409050D0802020404" pitchFamily="82" charset="0"/>
              </a:rPr>
              <a:t>Believe it or not</a:t>
            </a:r>
            <a:endParaRPr lang="en-GB" sz="4400" u="sng" dirty="0">
              <a:solidFill>
                <a:srgbClr val="0070C0"/>
              </a:solidFill>
              <a:latin typeface="Stencil" panose="040409050D0802020404" pitchFamily="82" charset="0"/>
            </a:endParaRPr>
          </a:p>
        </p:txBody>
      </p:sp>
      <p:pic>
        <p:nvPicPr>
          <p:cNvPr id="1026" name="Picture 2" descr="https://t2.ftcdn.net/jpg/00/68/27/29/240_F_68272941_RxnsIm3EgCbifoDHEe0ZUrTW1d95iDO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891" y="1331641"/>
            <a:ext cx="1980219" cy="1800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763373825"/>
              </p:ext>
            </p:extLst>
          </p:nvPr>
        </p:nvGraphicFramePr>
        <p:xfrm>
          <a:off x="332656" y="3150880"/>
          <a:ext cx="6192688" cy="701040"/>
        </p:xfrm>
        <a:graphic>
          <a:graphicData uri="http://schemas.openxmlformats.org/drawingml/2006/table">
            <a:tbl>
              <a:tblPr firstRow="1" bandRow="1">
                <a:tableStyleId>{5940675A-B579-460E-94D1-54222C63F5DA}</a:tableStyleId>
              </a:tblPr>
              <a:tblGrid>
                <a:gridCol w="2448272"/>
                <a:gridCol w="3744416"/>
              </a:tblGrid>
              <a:tr h="370840">
                <a:tc>
                  <a:txBody>
                    <a:bodyPr/>
                    <a:lstStyle/>
                    <a:p>
                      <a:pPr algn="ctr"/>
                      <a:r>
                        <a:rPr lang="en-GB" sz="1600" b="0" dirty="0" smtClean="0">
                          <a:latin typeface="Top Secret Stamp" panose="02000500000000000000" pitchFamily="2" charset="0"/>
                        </a:rPr>
                        <a:t>SIGN HERE ONCE THE</a:t>
                      </a:r>
                      <a:r>
                        <a:rPr lang="en-GB" sz="1600" b="0" baseline="0" dirty="0" smtClean="0">
                          <a:latin typeface="Top Secret Stamp" panose="02000500000000000000" pitchFamily="2" charset="0"/>
                        </a:rPr>
                        <a:t> MISSION IS </a:t>
                      </a:r>
                      <a:r>
                        <a:rPr lang="en-GB" sz="1600" b="0" dirty="0" smtClean="0">
                          <a:latin typeface="Top Secret Stamp" panose="02000500000000000000" pitchFamily="2" charset="0"/>
                        </a:rPr>
                        <a:t>COMPLETE:</a:t>
                      </a:r>
                      <a:endParaRPr lang="en-GB" sz="1600" b="0" dirty="0">
                        <a:latin typeface="Top Secret Stamp" panose="020005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GB" sz="4000" b="0" u="none" strike="noStrike" kern="1200" cap="none" spc="0" normalizeH="0" baseline="0" noProof="0" dirty="0" smtClean="0">
                          <a:ln>
                            <a:noFill/>
                          </a:ln>
                          <a:effectLst/>
                          <a:uLnTx/>
                          <a:uFillTx/>
                          <a:latin typeface="Top Secret Stamp" panose="02000500000000000000" pitchFamily="2" charset="0"/>
                        </a:rPr>
                        <a:t>……………</a:t>
                      </a:r>
                      <a:r>
                        <a:rPr kumimoji="0" lang="en-GB" sz="4000" b="0" i="0" u="none" strike="noStrike" kern="1200" cap="none" spc="0" normalizeH="0" baseline="0" noProof="0" dirty="0" smtClean="0">
                          <a:ln>
                            <a:noFill/>
                          </a:ln>
                          <a:solidFill>
                            <a:prstClr val="black"/>
                          </a:solidFill>
                          <a:effectLst/>
                          <a:uLnTx/>
                          <a:uFillTx/>
                          <a:latin typeface="Top Secret Stamp" panose="02000500000000000000" pitchFamily="2" charset="0"/>
                          <a:ea typeface="+mn-ea"/>
                          <a:cs typeface="+mn-cs"/>
                        </a:rPr>
                        <a:t>……</a:t>
                      </a:r>
                      <a:endParaRPr lang="en-GB" b="0" dirty="0">
                        <a:latin typeface="Top Secret Stamp" panose="020005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3" name="Rectangle 12"/>
          <p:cNvSpPr/>
          <p:nvPr/>
        </p:nvSpPr>
        <p:spPr>
          <a:xfrm>
            <a:off x="-27384" y="4040649"/>
            <a:ext cx="6858000" cy="1323439"/>
          </a:xfrm>
          <a:prstGeom prst="rect">
            <a:avLst/>
          </a:prstGeom>
        </p:spPr>
        <p:txBody>
          <a:bodyPr wrap="square">
            <a:spAutoFit/>
          </a:bodyPr>
          <a:lstStyle/>
          <a:p>
            <a:pPr lvl="0" algn="ctr"/>
            <a:r>
              <a:rPr lang="en-GB" sz="3600" u="sng" dirty="0">
                <a:solidFill>
                  <a:prstClr val="black"/>
                </a:solidFill>
                <a:latin typeface="Stencil" panose="040409050D0802020404" pitchFamily="82" charset="0"/>
              </a:rPr>
              <a:t>Mission Number </a:t>
            </a:r>
            <a:r>
              <a:rPr lang="en-GB" sz="3600" u="sng" dirty="0" smtClean="0">
                <a:solidFill>
                  <a:prstClr val="black"/>
                </a:solidFill>
                <a:latin typeface="Stencil" panose="040409050D0802020404" pitchFamily="82" charset="0"/>
              </a:rPr>
              <a:t>four:</a:t>
            </a:r>
            <a:endParaRPr lang="en-GB" sz="3600" u="sng" dirty="0">
              <a:solidFill>
                <a:prstClr val="black"/>
              </a:solidFill>
              <a:latin typeface="Stencil" panose="040409050D0802020404" pitchFamily="82" charset="0"/>
            </a:endParaRPr>
          </a:p>
          <a:p>
            <a:pPr lvl="0" algn="ctr"/>
            <a:r>
              <a:rPr lang="en-GB" sz="4400" u="sng" dirty="0" smtClean="0">
                <a:solidFill>
                  <a:srgbClr val="0070C0"/>
                </a:solidFill>
                <a:latin typeface="Stencil" panose="040409050D0802020404" pitchFamily="82" charset="0"/>
              </a:rPr>
              <a:t>God save our queen</a:t>
            </a:r>
            <a:endParaRPr lang="en-GB" sz="4400" u="sng" dirty="0">
              <a:solidFill>
                <a:srgbClr val="0070C0"/>
              </a:solidFill>
              <a:latin typeface="Stencil" panose="040409050D0802020404" pitchFamily="82" charset="0"/>
            </a:endParaRPr>
          </a:p>
        </p:txBody>
      </p:sp>
      <p:sp>
        <p:nvSpPr>
          <p:cNvPr id="9" name="Rectangle 8"/>
          <p:cNvSpPr/>
          <p:nvPr/>
        </p:nvSpPr>
        <p:spPr>
          <a:xfrm>
            <a:off x="260648" y="5639921"/>
            <a:ext cx="4882852" cy="3108543"/>
          </a:xfrm>
          <a:prstGeom prst="rect">
            <a:avLst/>
          </a:prstGeom>
        </p:spPr>
        <p:txBody>
          <a:bodyPr wrap="square">
            <a:spAutoFit/>
          </a:bodyPr>
          <a:lstStyle/>
          <a:p>
            <a:pPr algn="ctr"/>
            <a:r>
              <a:rPr lang="en-GB" sz="2800" dirty="0">
                <a:latin typeface="Top Secret Stamp" panose="02000500000000000000" pitchFamily="2" charset="0"/>
              </a:rPr>
              <a:t>God save our gracious Queen</a:t>
            </a:r>
          </a:p>
          <a:p>
            <a:pPr algn="ctr"/>
            <a:r>
              <a:rPr lang="en-GB" sz="2800" dirty="0">
                <a:latin typeface="Top Secret Stamp" panose="02000500000000000000" pitchFamily="2" charset="0"/>
              </a:rPr>
              <a:t>Long live our noble Queen</a:t>
            </a:r>
          </a:p>
          <a:p>
            <a:pPr algn="ctr"/>
            <a:r>
              <a:rPr lang="en-GB" sz="2800" dirty="0">
                <a:latin typeface="Top Secret Stamp" panose="02000500000000000000" pitchFamily="2" charset="0"/>
              </a:rPr>
              <a:t>God save the Queen</a:t>
            </a:r>
          </a:p>
          <a:p>
            <a:pPr algn="ctr"/>
            <a:r>
              <a:rPr lang="en-GB" sz="2800" dirty="0">
                <a:latin typeface="Top Secret Stamp" panose="02000500000000000000" pitchFamily="2" charset="0"/>
              </a:rPr>
              <a:t>Send her victorious</a:t>
            </a:r>
          </a:p>
          <a:p>
            <a:pPr algn="ctr"/>
            <a:r>
              <a:rPr lang="en-GB" sz="2800" dirty="0">
                <a:latin typeface="Top Secret Stamp" panose="02000500000000000000" pitchFamily="2" charset="0"/>
              </a:rPr>
              <a:t>Happy and glorious</a:t>
            </a:r>
          </a:p>
          <a:p>
            <a:pPr algn="ctr"/>
            <a:r>
              <a:rPr lang="en-GB" sz="2800" dirty="0">
                <a:latin typeface="Top Secret Stamp" panose="02000500000000000000" pitchFamily="2" charset="0"/>
              </a:rPr>
              <a:t>Long to reign over us</a:t>
            </a:r>
          </a:p>
          <a:p>
            <a:pPr algn="ctr"/>
            <a:r>
              <a:rPr lang="en-GB" sz="2800" dirty="0">
                <a:latin typeface="Top Secret Stamp" panose="02000500000000000000" pitchFamily="2" charset="0"/>
              </a:rPr>
              <a:t>God save the Queen</a:t>
            </a:r>
          </a:p>
        </p:txBody>
      </p:sp>
      <p:pic>
        <p:nvPicPr>
          <p:cNvPr id="1027"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064" b="99405" l="10000" r="90000">
                        <a14:foregroundMark x1="50625" y1="61118" x2="50625" y2="61118"/>
                        <a14:foregroundMark x1="60000" y1="64447" x2="60000" y2="64447"/>
                        <a14:foregroundMark x1="33438" y1="77765" x2="33438" y2="77765"/>
                        <a14:foregroundMark x1="46875" y1="92985" x2="46875" y2="92985"/>
                        <a14:foregroundMark x1="85938" y1="88228" x2="85938" y2="88228"/>
                        <a14:foregroundMark x1="86875" y1="80856" x2="86875" y2="80856"/>
                        <a14:foregroundMark x1="88125" y1="73246" x2="88125" y2="73246"/>
                        <a14:foregroundMark x1="86563" y1="70392" x2="86563" y2="70392"/>
                        <a14:foregroundMark x1="88125" y1="67539" x2="88125" y2="67539"/>
                        <a14:foregroundMark x1="88438" y1="70630" x2="88438" y2="70630"/>
                        <a14:foregroundMark x1="88125" y1="66825" x2="88125" y2="66825"/>
                        <a14:foregroundMark x1="42813" y1="8799" x2="42813" y2="8799"/>
                        <a14:foregroundMark x1="88281" y1="68609" x2="88281" y2="68609"/>
                        <a14:foregroundMark x1="89063" y1="75149" x2="89063" y2="75149"/>
                        <a14:foregroundMark x1="43438" y1="8205" x2="43438" y2="8205"/>
                        <a14:foregroundMark x1="44063" y1="8799" x2="44063" y2="8799"/>
                        <a14:foregroundMark x1="41719" y1="9037" x2="41719" y2="9037"/>
                      </a14:backgroundRemoval>
                    </a14:imgEffect>
                  </a14:imgLayer>
                </a14:imgProps>
              </a:ext>
              <a:ext uri="{28A0092B-C50C-407E-A947-70E740481C1C}">
                <a14:useLocalDpi xmlns:a14="http://schemas.microsoft.com/office/drawing/2010/main" val="0"/>
              </a:ext>
            </a:extLst>
          </a:blip>
          <a:srcRect l="14671" t="7044" r="13487"/>
          <a:stretch/>
        </p:blipFill>
        <p:spPr bwMode="auto">
          <a:xfrm>
            <a:off x="4790869" y="5639921"/>
            <a:ext cx="2027517" cy="3447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454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320" y="35496"/>
            <a:ext cx="6669360" cy="9356408"/>
          </a:xfrm>
          <a:prstGeom prst="rect">
            <a:avLst/>
          </a:prstGeom>
          <a:noFill/>
        </p:spPr>
        <p:txBody>
          <a:bodyPr wrap="square" rtlCol="0">
            <a:spAutoFit/>
          </a:bodyPr>
          <a:lstStyle/>
          <a:p>
            <a:pPr algn="ctr"/>
            <a:r>
              <a:rPr lang="en-GB" sz="3600" u="sng" dirty="0" smtClean="0">
                <a:latin typeface="Stencil" panose="040409050D0802020404" pitchFamily="82" charset="0"/>
              </a:rPr>
              <a:t>Mission Number five:</a:t>
            </a:r>
          </a:p>
          <a:p>
            <a:pPr algn="ctr"/>
            <a:r>
              <a:rPr lang="en-GB" sz="3600" u="sng" dirty="0" smtClean="0">
                <a:solidFill>
                  <a:srgbClr val="0070C0"/>
                </a:solidFill>
                <a:latin typeface="Stencil" panose="040409050D0802020404" pitchFamily="82" charset="0"/>
              </a:rPr>
              <a:t>To Secretly Serve Others</a:t>
            </a:r>
          </a:p>
          <a:p>
            <a:endParaRPr lang="en-GB" sz="2000" b="1" dirty="0">
              <a:latin typeface="Comic Sans MS" panose="030F0702030302020204" pitchFamily="66" charset="0"/>
            </a:endParaRPr>
          </a:p>
          <a:p>
            <a:r>
              <a:rPr lang="en-GB" sz="2000" b="1" dirty="0" smtClean="0">
                <a:latin typeface="Comic Sans MS" panose="030F0702030302020204" pitchFamily="66" charset="0"/>
              </a:rPr>
              <a:t>For the Next Seven Days you are required to perform random good deeds in order to help other people.</a:t>
            </a:r>
          </a:p>
          <a:p>
            <a:endParaRPr lang="en-GB" sz="2000" b="1" dirty="0">
              <a:latin typeface="Comic Sans MS" panose="030F0702030302020204" pitchFamily="66" charset="0"/>
            </a:endParaRPr>
          </a:p>
          <a:p>
            <a:r>
              <a:rPr lang="en-GB" sz="2000" b="1" u="sng" dirty="0" smtClean="0">
                <a:latin typeface="Comic Sans MS" panose="030F0702030302020204" pitchFamily="66" charset="0"/>
              </a:rPr>
              <a:t>First</a:t>
            </a:r>
            <a:r>
              <a:rPr lang="en-GB" sz="2000" b="1" dirty="0" smtClean="0">
                <a:latin typeface="Comic Sans MS" panose="030F0702030302020204" pitchFamily="66" charset="0"/>
              </a:rPr>
              <a:t>, you must pick your target. </a:t>
            </a:r>
          </a:p>
          <a:p>
            <a:r>
              <a:rPr lang="en-GB" sz="2000" b="1" dirty="0" smtClean="0">
                <a:latin typeface="Comic Sans MS" panose="030F0702030302020204" pitchFamily="66" charset="0"/>
              </a:rPr>
              <a:t>This will be the person you will help.</a:t>
            </a:r>
          </a:p>
          <a:p>
            <a:r>
              <a:rPr lang="en-GB" sz="2000" b="1" u="sng" dirty="0" smtClean="0">
                <a:latin typeface="Comic Sans MS" panose="030F0702030302020204" pitchFamily="66" charset="0"/>
              </a:rPr>
              <a:t>Then,</a:t>
            </a:r>
            <a:r>
              <a:rPr lang="en-GB" sz="2000" b="1" dirty="0" smtClean="0">
                <a:latin typeface="Comic Sans MS" panose="030F0702030302020204" pitchFamily="66" charset="0"/>
              </a:rPr>
              <a:t> you must decide on a kind deed or act to perform for them.</a:t>
            </a:r>
          </a:p>
          <a:p>
            <a:pPr algn="ctr"/>
            <a:endParaRPr lang="en-GB" sz="2000" b="1" u="sng" dirty="0">
              <a:latin typeface="Comic Sans MS" panose="030F0702030302020204" pitchFamily="66" charset="0"/>
            </a:endParaRPr>
          </a:p>
          <a:p>
            <a:pPr algn="ctr"/>
            <a:r>
              <a:rPr lang="en-GB" sz="2000" b="1" u="sng" dirty="0" smtClean="0">
                <a:solidFill>
                  <a:srgbClr val="0070C0"/>
                </a:solidFill>
                <a:latin typeface="Comic Sans MS" panose="030F0702030302020204" pitchFamily="66" charset="0"/>
              </a:rPr>
              <a:t>DO NOT BLOW YOUR COVER!</a:t>
            </a:r>
          </a:p>
          <a:p>
            <a:endParaRPr lang="en-GB" sz="2000" b="1" dirty="0">
              <a:latin typeface="Comic Sans MS" panose="030F0702030302020204" pitchFamily="66" charset="0"/>
            </a:endParaRPr>
          </a:p>
          <a:p>
            <a:r>
              <a:rPr lang="en-GB" sz="2000" b="1" u="sng" dirty="0" smtClean="0">
                <a:latin typeface="Comic Sans MS" panose="030F0702030302020204" pitchFamily="66" charset="0"/>
              </a:rPr>
              <a:t>Examples of kind deeds or acts:</a:t>
            </a:r>
          </a:p>
          <a:p>
            <a:pPr marL="285750" indent="-285750">
              <a:buFont typeface="Arial" panose="020B0604020202020204" pitchFamily="34" charset="0"/>
              <a:buChar char="•"/>
            </a:pPr>
            <a:r>
              <a:rPr lang="en-GB" b="1" i="1" dirty="0" smtClean="0">
                <a:latin typeface="Comic Sans MS" panose="030F0702030302020204" pitchFamily="66" charset="0"/>
              </a:rPr>
              <a:t>Do a chore &amp; your homework without being asked</a:t>
            </a:r>
          </a:p>
          <a:p>
            <a:pPr marL="285750" indent="-285750">
              <a:buFont typeface="Arial" panose="020B0604020202020204" pitchFamily="34" charset="0"/>
              <a:buChar char="•"/>
            </a:pPr>
            <a:r>
              <a:rPr lang="en-GB" b="1" i="1" dirty="0" smtClean="0">
                <a:latin typeface="Comic Sans MS" panose="030F0702030302020204" pitchFamily="66" charset="0"/>
              </a:rPr>
              <a:t>Write a note to someone telling them how much you appreciate them</a:t>
            </a:r>
          </a:p>
          <a:p>
            <a:pPr marL="285750" indent="-285750">
              <a:buFont typeface="Arial" panose="020B0604020202020204" pitchFamily="34" charset="0"/>
              <a:buChar char="•"/>
            </a:pPr>
            <a:r>
              <a:rPr lang="en-GB" b="1" i="1" dirty="0" smtClean="0">
                <a:latin typeface="Comic Sans MS" panose="030F0702030302020204" pitchFamily="66" charset="0"/>
              </a:rPr>
              <a:t>Smile at 3 random people</a:t>
            </a:r>
          </a:p>
          <a:p>
            <a:pPr marL="285750" indent="-285750">
              <a:buFont typeface="Arial" panose="020B0604020202020204" pitchFamily="34" charset="0"/>
              <a:buChar char="•"/>
            </a:pPr>
            <a:r>
              <a:rPr lang="en-GB" b="1" i="1" dirty="0" smtClean="0">
                <a:latin typeface="Comic Sans MS" panose="030F0702030302020204" pitchFamily="66" charset="0"/>
              </a:rPr>
              <a:t>Bake something for someone or have a go at cooking tea for your family</a:t>
            </a:r>
          </a:p>
          <a:p>
            <a:pPr marL="285750" indent="-285750">
              <a:buFont typeface="Arial" panose="020B0604020202020204" pitchFamily="34" charset="0"/>
              <a:buChar char="•"/>
            </a:pPr>
            <a:r>
              <a:rPr lang="en-GB" b="1" i="1" dirty="0" smtClean="0">
                <a:latin typeface="Comic Sans MS" panose="030F0702030302020204" pitchFamily="66" charset="0"/>
              </a:rPr>
              <a:t>Pick up rubbish on your way to school</a:t>
            </a:r>
          </a:p>
          <a:p>
            <a:pPr marL="285750" indent="-285750">
              <a:buFont typeface="Arial" panose="020B0604020202020204" pitchFamily="34" charset="0"/>
              <a:buChar char="•"/>
            </a:pPr>
            <a:r>
              <a:rPr lang="en-GB" b="1" i="1" dirty="0" smtClean="0">
                <a:latin typeface="Comic Sans MS" panose="030F0702030302020204" pitchFamily="66" charset="0"/>
              </a:rPr>
              <a:t>Set the table for dinner</a:t>
            </a:r>
          </a:p>
          <a:p>
            <a:pPr marL="285750" indent="-285750">
              <a:buFont typeface="Arial" panose="020B0604020202020204" pitchFamily="34" charset="0"/>
              <a:buChar char="•"/>
            </a:pPr>
            <a:r>
              <a:rPr lang="en-GB" b="1" i="1" dirty="0" smtClean="0">
                <a:latin typeface="Comic Sans MS" panose="030F0702030302020204" pitchFamily="66" charset="0"/>
              </a:rPr>
              <a:t>Read to a little Brother/Sister</a:t>
            </a:r>
          </a:p>
          <a:p>
            <a:pPr marL="285750" indent="-285750">
              <a:buFont typeface="Arial" panose="020B0604020202020204" pitchFamily="34" charset="0"/>
              <a:buChar char="•"/>
            </a:pPr>
            <a:r>
              <a:rPr lang="en-GB" b="1" i="1" dirty="0" smtClean="0">
                <a:latin typeface="Comic Sans MS" panose="030F0702030302020204" pitchFamily="66" charset="0"/>
              </a:rPr>
              <a:t>Write a nice comment about someone on social media</a:t>
            </a:r>
          </a:p>
          <a:p>
            <a:pPr marL="285750" indent="-285750">
              <a:buFont typeface="Arial" panose="020B0604020202020204" pitchFamily="34" charset="0"/>
              <a:buChar char="•"/>
            </a:pPr>
            <a:endParaRPr lang="en-GB" sz="2000" b="1" dirty="0">
              <a:solidFill>
                <a:srgbClr val="0070C0"/>
              </a:solidFill>
              <a:latin typeface="Comic Sans MS" panose="030F0702030302020204" pitchFamily="66" charset="0"/>
            </a:endParaRPr>
          </a:p>
          <a:p>
            <a:pPr algn="ctr"/>
            <a:r>
              <a:rPr lang="en-GB" sz="2500" b="1" dirty="0" smtClean="0">
                <a:solidFill>
                  <a:srgbClr val="0070C0"/>
                </a:solidFill>
                <a:latin typeface="Comic Sans MS" panose="030F0702030302020204" pitchFamily="66" charset="0"/>
              </a:rPr>
              <a:t>Good Luck Agent on Your Mission to Secretly Serve Others!</a:t>
            </a:r>
          </a:p>
          <a:p>
            <a:endParaRPr lang="en-GB" sz="2000" b="1" dirty="0">
              <a:latin typeface="Comic Sans MS" panose="030F0702030302020204" pitchFamily="66" charset="0"/>
            </a:endParaRPr>
          </a:p>
        </p:txBody>
      </p:sp>
    </p:spTree>
    <p:extLst>
      <p:ext uri="{BB962C8B-B14F-4D97-AF65-F5344CB8AC3E}">
        <p14:creationId xmlns:p14="http://schemas.microsoft.com/office/powerpoint/2010/main" val="2370555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0948674"/>
              </p:ext>
            </p:extLst>
          </p:nvPr>
        </p:nvGraphicFramePr>
        <p:xfrm>
          <a:off x="260648" y="1547664"/>
          <a:ext cx="6336705" cy="7200800"/>
        </p:xfrm>
        <a:graphic>
          <a:graphicData uri="http://schemas.openxmlformats.org/drawingml/2006/table">
            <a:tbl>
              <a:tblPr firstRow="1" bandRow="1">
                <a:tableStyleId>{5940675A-B579-460E-94D1-54222C63F5DA}</a:tableStyleId>
              </a:tblPr>
              <a:tblGrid>
                <a:gridCol w="1440160"/>
                <a:gridCol w="1728192"/>
                <a:gridCol w="3168353"/>
              </a:tblGrid>
              <a:tr h="900100">
                <a:tc>
                  <a:txBody>
                    <a:bodyPr/>
                    <a:lstStyle/>
                    <a:p>
                      <a:pPr algn="ctr"/>
                      <a:endParaRPr lang="en-GB" sz="1800" b="1" u="sng" dirty="0">
                        <a:latin typeface="Comic Sans MS" panose="030F0702030302020204" pitchFamily="66" charset="0"/>
                      </a:endParaRPr>
                    </a:p>
                  </a:txBody>
                  <a:tcPr anchor="ctr"/>
                </a:tc>
                <a:tc>
                  <a:txBody>
                    <a:bodyPr/>
                    <a:lstStyle/>
                    <a:p>
                      <a:pPr algn="ctr"/>
                      <a:r>
                        <a:rPr lang="en-GB" sz="2000" b="1" u="sng" dirty="0" smtClean="0">
                          <a:latin typeface="Comic Sans MS" panose="030F0702030302020204" pitchFamily="66" charset="0"/>
                        </a:rPr>
                        <a:t>Your Target</a:t>
                      </a:r>
                      <a:endParaRPr lang="en-GB" sz="2000" b="1" u="sng" dirty="0">
                        <a:latin typeface="Comic Sans MS" panose="030F0702030302020204" pitchFamily="66" charset="0"/>
                      </a:endParaRPr>
                    </a:p>
                  </a:txBody>
                  <a:tcPr anchor="ctr"/>
                </a:tc>
                <a:tc>
                  <a:txBody>
                    <a:bodyPr/>
                    <a:lstStyle/>
                    <a:p>
                      <a:pPr algn="ctr"/>
                      <a:r>
                        <a:rPr lang="en-GB" sz="2000" b="1" u="sng" dirty="0" smtClean="0">
                          <a:latin typeface="Comic Sans MS" panose="030F0702030302020204" pitchFamily="66" charset="0"/>
                        </a:rPr>
                        <a:t>Your Good Deed</a:t>
                      </a:r>
                      <a:endParaRPr lang="en-GB" sz="2000" b="1" u="sng" dirty="0">
                        <a:latin typeface="Comic Sans MS" panose="030F0702030302020204" pitchFamily="66" charset="0"/>
                      </a:endParaRPr>
                    </a:p>
                  </a:txBody>
                  <a:tcPr anchor="ctr"/>
                </a:tc>
              </a:tr>
              <a:tr h="900100">
                <a:tc>
                  <a:txBody>
                    <a:bodyPr/>
                    <a:lstStyle/>
                    <a:p>
                      <a:pPr algn="ctr"/>
                      <a:r>
                        <a:rPr lang="en-GB" sz="1800" b="1" u="sng" dirty="0" smtClean="0">
                          <a:latin typeface="Comic Sans MS" panose="030F0702030302020204" pitchFamily="66" charset="0"/>
                        </a:rPr>
                        <a:t>Wednesday</a:t>
                      </a:r>
                      <a:endParaRPr lang="en-GB" sz="1800" b="1" u="sng" dirty="0">
                        <a:latin typeface="Comic Sans MS" panose="030F0702030302020204" pitchFamily="66" charset="0"/>
                      </a:endParaRPr>
                    </a:p>
                  </a:txBody>
                  <a:tcPr anchor="ctr"/>
                </a:tc>
                <a:tc>
                  <a:txBody>
                    <a:bodyPr/>
                    <a:lstStyle/>
                    <a:p>
                      <a:endParaRPr lang="en-GB" dirty="0" smtClean="0"/>
                    </a:p>
                    <a:p>
                      <a:endParaRPr lang="en-GB" dirty="0" smtClean="0"/>
                    </a:p>
                  </a:txBody>
                  <a:tcPr/>
                </a:tc>
                <a:tc>
                  <a:txBody>
                    <a:bodyPr/>
                    <a:lstStyle/>
                    <a:p>
                      <a:endParaRPr lang="en-GB" dirty="0"/>
                    </a:p>
                  </a:txBody>
                  <a:tcPr/>
                </a:tc>
              </a:tr>
              <a:tr h="900100">
                <a:tc>
                  <a:txBody>
                    <a:bodyPr/>
                    <a:lstStyle/>
                    <a:p>
                      <a:pPr algn="ctr"/>
                      <a:r>
                        <a:rPr lang="en-GB" sz="1800" b="1" u="sng" dirty="0" smtClean="0">
                          <a:latin typeface="Comic Sans MS" panose="030F0702030302020204" pitchFamily="66" charset="0"/>
                        </a:rPr>
                        <a:t>Thursday</a:t>
                      </a:r>
                      <a:endParaRPr lang="en-GB" sz="1800" b="1" u="sng" dirty="0">
                        <a:latin typeface="Comic Sans MS" panose="030F0702030302020204" pitchFamily="66" charset="0"/>
                      </a:endParaRPr>
                    </a:p>
                  </a:txBody>
                  <a:tcPr anchor="ctr"/>
                </a:tc>
                <a:tc>
                  <a:txBody>
                    <a:bodyPr/>
                    <a:lstStyle/>
                    <a:p>
                      <a:endParaRPr lang="en-GB" dirty="0"/>
                    </a:p>
                  </a:txBody>
                  <a:tcPr/>
                </a:tc>
                <a:tc>
                  <a:txBody>
                    <a:bodyPr/>
                    <a:lstStyle/>
                    <a:p>
                      <a:endParaRPr lang="en-GB" dirty="0"/>
                    </a:p>
                  </a:txBody>
                  <a:tcPr/>
                </a:tc>
              </a:tr>
              <a:tr h="900100">
                <a:tc>
                  <a:txBody>
                    <a:bodyPr/>
                    <a:lstStyle/>
                    <a:p>
                      <a:pPr algn="ctr"/>
                      <a:r>
                        <a:rPr lang="en-GB" sz="1800" b="1" u="sng" dirty="0" smtClean="0">
                          <a:latin typeface="Comic Sans MS" panose="030F0702030302020204" pitchFamily="66" charset="0"/>
                        </a:rPr>
                        <a:t>Friday</a:t>
                      </a:r>
                    </a:p>
                  </a:txBody>
                  <a:tcPr anchor="ctr"/>
                </a:tc>
                <a:tc>
                  <a:txBody>
                    <a:bodyPr/>
                    <a:lstStyle/>
                    <a:p>
                      <a:endParaRPr lang="en-GB" dirty="0"/>
                    </a:p>
                  </a:txBody>
                  <a:tcPr/>
                </a:tc>
                <a:tc>
                  <a:txBody>
                    <a:bodyPr/>
                    <a:lstStyle/>
                    <a:p>
                      <a:endParaRPr lang="en-GB" dirty="0"/>
                    </a:p>
                  </a:txBody>
                  <a:tcPr/>
                </a:tc>
              </a:tr>
              <a:tr h="900100">
                <a:tc>
                  <a:txBody>
                    <a:bodyPr/>
                    <a:lstStyle/>
                    <a:p>
                      <a:pPr algn="ctr"/>
                      <a:r>
                        <a:rPr lang="en-GB" sz="1800" b="1" u="sng" dirty="0" smtClean="0">
                          <a:latin typeface="Comic Sans MS" panose="030F0702030302020204" pitchFamily="66" charset="0"/>
                        </a:rPr>
                        <a:t>Saturday</a:t>
                      </a:r>
                      <a:endParaRPr lang="en-GB" sz="1800" b="1" u="sng" dirty="0">
                        <a:latin typeface="Comic Sans MS" panose="030F0702030302020204" pitchFamily="66" charset="0"/>
                      </a:endParaRPr>
                    </a:p>
                  </a:txBody>
                  <a:tcPr anchor="ctr"/>
                </a:tc>
                <a:tc>
                  <a:txBody>
                    <a:bodyPr/>
                    <a:lstStyle/>
                    <a:p>
                      <a:endParaRPr lang="en-GB" dirty="0"/>
                    </a:p>
                  </a:txBody>
                  <a:tcPr/>
                </a:tc>
                <a:tc>
                  <a:txBody>
                    <a:bodyPr/>
                    <a:lstStyle/>
                    <a:p>
                      <a:endParaRPr lang="en-GB" dirty="0"/>
                    </a:p>
                  </a:txBody>
                  <a:tcPr/>
                </a:tc>
              </a:tr>
              <a:tr h="900100">
                <a:tc>
                  <a:txBody>
                    <a:bodyPr/>
                    <a:lstStyle/>
                    <a:p>
                      <a:pPr algn="ctr"/>
                      <a:r>
                        <a:rPr lang="en-GB" sz="1800" b="1" u="sng" dirty="0" smtClean="0">
                          <a:latin typeface="Comic Sans MS" panose="030F0702030302020204" pitchFamily="66" charset="0"/>
                        </a:rPr>
                        <a:t>Sunday</a:t>
                      </a:r>
                      <a:endParaRPr lang="en-GB" sz="1800" b="1" u="sng" dirty="0">
                        <a:latin typeface="Comic Sans MS" panose="030F0702030302020204" pitchFamily="66" charset="0"/>
                      </a:endParaRPr>
                    </a:p>
                  </a:txBody>
                  <a:tcPr anchor="ctr"/>
                </a:tc>
                <a:tc>
                  <a:txBody>
                    <a:bodyPr/>
                    <a:lstStyle/>
                    <a:p>
                      <a:endParaRPr lang="en-GB" dirty="0"/>
                    </a:p>
                  </a:txBody>
                  <a:tcPr/>
                </a:tc>
                <a:tc>
                  <a:txBody>
                    <a:bodyPr/>
                    <a:lstStyle/>
                    <a:p>
                      <a:endParaRPr lang="en-GB" dirty="0"/>
                    </a:p>
                  </a:txBody>
                  <a:tcPr/>
                </a:tc>
              </a:tr>
              <a:tr h="900100">
                <a:tc>
                  <a:txBody>
                    <a:bodyPr/>
                    <a:lstStyle/>
                    <a:p>
                      <a:pPr algn="ctr"/>
                      <a:r>
                        <a:rPr lang="en-GB" sz="1800" b="1" u="sng" dirty="0" smtClean="0">
                          <a:latin typeface="Comic Sans MS" panose="030F0702030302020204" pitchFamily="66" charset="0"/>
                        </a:rPr>
                        <a:t>Monday</a:t>
                      </a:r>
                      <a:endParaRPr lang="en-GB" sz="1800" b="1" u="sng" dirty="0">
                        <a:latin typeface="Comic Sans MS" panose="030F0702030302020204" pitchFamily="66" charset="0"/>
                      </a:endParaRPr>
                    </a:p>
                  </a:txBody>
                  <a:tcPr anchor="ctr"/>
                </a:tc>
                <a:tc>
                  <a:txBody>
                    <a:bodyPr/>
                    <a:lstStyle/>
                    <a:p>
                      <a:endParaRPr lang="en-GB" dirty="0"/>
                    </a:p>
                  </a:txBody>
                  <a:tcPr/>
                </a:tc>
                <a:tc>
                  <a:txBody>
                    <a:bodyPr/>
                    <a:lstStyle/>
                    <a:p>
                      <a:endParaRPr lang="en-GB" dirty="0"/>
                    </a:p>
                  </a:txBody>
                  <a:tcPr/>
                </a:tc>
              </a:tr>
              <a:tr h="900100">
                <a:tc>
                  <a:txBody>
                    <a:bodyPr/>
                    <a:lstStyle/>
                    <a:p>
                      <a:pPr algn="ctr"/>
                      <a:r>
                        <a:rPr lang="en-GB" sz="1800" b="1" u="sng" dirty="0" smtClean="0">
                          <a:latin typeface="Comic Sans MS" panose="030F0702030302020204" pitchFamily="66" charset="0"/>
                        </a:rPr>
                        <a:t>Tuesday</a:t>
                      </a:r>
                      <a:endParaRPr lang="en-GB" sz="1800" b="1" u="sng" dirty="0">
                        <a:latin typeface="Comic Sans MS" panose="030F0702030302020204" pitchFamily="66" charset="0"/>
                      </a:endParaRPr>
                    </a:p>
                  </a:txBody>
                  <a:tcPr anchor="ctr"/>
                </a:tc>
                <a:tc>
                  <a:txBody>
                    <a:bodyPr/>
                    <a:lstStyle/>
                    <a:p>
                      <a:endParaRPr lang="en-GB" dirty="0"/>
                    </a:p>
                  </a:txBody>
                  <a:tcPr/>
                </a:tc>
                <a:tc>
                  <a:txBody>
                    <a:bodyPr/>
                    <a:lstStyle/>
                    <a:p>
                      <a:endParaRPr lang="en-GB" dirty="0"/>
                    </a:p>
                  </a:txBody>
                  <a:tcPr/>
                </a:tc>
              </a:tr>
            </a:tbl>
          </a:graphicData>
        </a:graphic>
      </p:graphicFrame>
      <p:sp>
        <p:nvSpPr>
          <p:cNvPr id="3" name="Rectangle 2"/>
          <p:cNvSpPr/>
          <p:nvPr/>
        </p:nvSpPr>
        <p:spPr>
          <a:xfrm>
            <a:off x="0" y="305525"/>
            <a:ext cx="6858000" cy="1200329"/>
          </a:xfrm>
          <a:prstGeom prst="rect">
            <a:avLst/>
          </a:prstGeom>
        </p:spPr>
        <p:txBody>
          <a:bodyPr wrap="square">
            <a:spAutoFit/>
          </a:bodyPr>
          <a:lstStyle/>
          <a:p>
            <a:pPr lvl="0" algn="ctr"/>
            <a:r>
              <a:rPr lang="en-GB" sz="3600" u="sng" dirty="0">
                <a:solidFill>
                  <a:prstClr val="black"/>
                </a:solidFill>
                <a:latin typeface="Stencil" panose="040409050D0802020404" pitchFamily="82" charset="0"/>
              </a:rPr>
              <a:t>Mission Number </a:t>
            </a:r>
            <a:r>
              <a:rPr lang="en-GB" sz="3600" u="sng" dirty="0" smtClean="0">
                <a:solidFill>
                  <a:prstClr val="black"/>
                </a:solidFill>
                <a:latin typeface="Stencil" panose="040409050D0802020404" pitchFamily="82" charset="0"/>
              </a:rPr>
              <a:t>five:</a:t>
            </a:r>
            <a:endParaRPr lang="en-GB" sz="3600" u="sng" dirty="0">
              <a:solidFill>
                <a:prstClr val="black"/>
              </a:solidFill>
              <a:latin typeface="Stencil" panose="040409050D0802020404" pitchFamily="82" charset="0"/>
            </a:endParaRPr>
          </a:p>
          <a:p>
            <a:pPr lvl="0" algn="ctr"/>
            <a:r>
              <a:rPr lang="en-GB" sz="3600" u="sng" dirty="0">
                <a:solidFill>
                  <a:srgbClr val="0070C0"/>
                </a:solidFill>
                <a:latin typeface="Stencil" panose="040409050D0802020404" pitchFamily="82" charset="0"/>
              </a:rPr>
              <a:t>To Secretly Serve Others</a:t>
            </a:r>
          </a:p>
        </p:txBody>
      </p:sp>
    </p:spTree>
    <p:extLst>
      <p:ext uri="{BB962C8B-B14F-4D97-AF65-F5344CB8AC3E}">
        <p14:creationId xmlns:p14="http://schemas.microsoft.com/office/powerpoint/2010/main" val="4181018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37901">
            <a:off x="934831" y="6576792"/>
            <a:ext cx="225266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107504"/>
            <a:ext cx="6858000" cy="769441"/>
          </a:xfrm>
          <a:prstGeom prst="rect">
            <a:avLst/>
          </a:prstGeom>
        </p:spPr>
        <p:txBody>
          <a:bodyPr wrap="square">
            <a:spAutoFit/>
          </a:bodyPr>
          <a:lstStyle/>
          <a:p>
            <a:pPr lvl="0" algn="ctr"/>
            <a:r>
              <a:rPr lang="en-GB" sz="3600" u="sng" dirty="0">
                <a:solidFill>
                  <a:prstClr val="black"/>
                </a:solidFill>
                <a:latin typeface="Stencil" panose="040409050D0802020404" pitchFamily="82" charset="0"/>
              </a:rPr>
              <a:t>Mission Number </a:t>
            </a:r>
            <a:r>
              <a:rPr lang="en-GB" sz="3600" u="sng" dirty="0" smtClean="0">
                <a:solidFill>
                  <a:prstClr val="black"/>
                </a:solidFill>
                <a:latin typeface="Stencil" panose="040409050D0802020404" pitchFamily="82" charset="0"/>
              </a:rPr>
              <a:t>Six:</a:t>
            </a:r>
            <a:r>
              <a:rPr lang="en-GB" sz="3600" u="sng" dirty="0">
                <a:solidFill>
                  <a:prstClr val="black"/>
                </a:solidFill>
                <a:latin typeface="Stencil" panose="040409050D0802020404" pitchFamily="82" charset="0"/>
              </a:rPr>
              <a:t> </a:t>
            </a:r>
            <a:r>
              <a:rPr lang="en-GB" sz="4400" u="sng" dirty="0" smtClean="0">
                <a:solidFill>
                  <a:srgbClr val="0070C0"/>
                </a:solidFill>
                <a:latin typeface="Stencil" panose="040409050D0802020404" pitchFamily="82" charset="0"/>
              </a:rPr>
              <a:t>M.U.M</a:t>
            </a:r>
            <a:r>
              <a:rPr lang="en-GB" sz="3600" u="sng" dirty="0" smtClean="0">
                <a:solidFill>
                  <a:srgbClr val="0070C0"/>
                </a:solidFill>
                <a:latin typeface="Stencil" panose="040409050D0802020404" pitchFamily="82" charset="0"/>
              </a:rPr>
              <a:t>.</a:t>
            </a:r>
            <a:endParaRPr lang="en-GB" sz="3600" u="sng" dirty="0">
              <a:solidFill>
                <a:srgbClr val="0070C0"/>
              </a:solidFill>
              <a:latin typeface="Stencil" panose="040409050D0802020404" pitchFamily="82" charset="0"/>
            </a:endParaRPr>
          </a:p>
        </p:txBody>
      </p:sp>
      <p:sp>
        <p:nvSpPr>
          <p:cNvPr id="4" name="TextBox 3"/>
          <p:cNvSpPr txBox="1"/>
          <p:nvPr/>
        </p:nvSpPr>
        <p:spPr>
          <a:xfrm rot="20662498">
            <a:off x="181521" y="5309210"/>
            <a:ext cx="5544616" cy="707886"/>
          </a:xfrm>
          <a:prstGeom prst="rect">
            <a:avLst/>
          </a:prstGeom>
          <a:noFill/>
        </p:spPr>
        <p:txBody>
          <a:bodyPr wrap="square" rtlCol="0">
            <a:spAutoFit/>
          </a:bodyPr>
          <a:lstStyle/>
          <a:p>
            <a:pPr algn="ctr"/>
            <a:r>
              <a:rPr lang="en-GB" sz="4000" dirty="0" smtClean="0">
                <a:latin typeface="Top Secret" panose="02000500000000000000" pitchFamily="2" charset="0"/>
              </a:rPr>
              <a:t>My M.U.M. Moment!</a:t>
            </a:r>
            <a:endParaRPr lang="en-GB" sz="4000" dirty="0">
              <a:latin typeface="Top Secret" panose="02000500000000000000" pitchFamily="2" charset="0"/>
            </a:endParaRPr>
          </a:p>
        </p:txBody>
      </p:sp>
      <p:sp>
        <p:nvSpPr>
          <p:cNvPr id="5" name="Rectangle 4"/>
          <p:cNvSpPr/>
          <p:nvPr/>
        </p:nvSpPr>
        <p:spPr>
          <a:xfrm>
            <a:off x="3708968" y="5940152"/>
            <a:ext cx="2880000" cy="2880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3861368" y="6092552"/>
            <a:ext cx="2880000" cy="28800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0" y="8313003"/>
            <a:ext cx="3708968" cy="830997"/>
          </a:xfrm>
          <a:prstGeom prst="rect">
            <a:avLst/>
          </a:prstGeom>
          <a:noFill/>
        </p:spPr>
        <p:txBody>
          <a:bodyPr wrap="square" rtlCol="0">
            <a:spAutoFit/>
          </a:bodyPr>
          <a:lstStyle/>
          <a:p>
            <a:pPr algn="ctr"/>
            <a:r>
              <a:rPr lang="en-GB" sz="2400" dirty="0" smtClean="0">
                <a:latin typeface="Top Secret Stamp" panose="02000500000000000000" pitchFamily="2" charset="0"/>
              </a:rPr>
              <a:t>Draw a Picture or</a:t>
            </a:r>
          </a:p>
          <a:p>
            <a:pPr algn="ctr"/>
            <a:r>
              <a:rPr lang="en-GB" sz="2400" dirty="0" smtClean="0">
                <a:latin typeface="Top Secret Stamp" panose="02000500000000000000" pitchFamily="2" charset="0"/>
              </a:rPr>
              <a:t> Print a Photograph</a:t>
            </a:r>
            <a:endParaRPr lang="en-GB" sz="2400" dirty="0">
              <a:latin typeface="Top Secret Stamp" panose="02000500000000000000" pitchFamily="2" charset="0"/>
            </a:endParaRPr>
          </a:p>
        </p:txBody>
      </p:sp>
      <p:sp>
        <p:nvSpPr>
          <p:cNvPr id="8" name="TextBox 7"/>
          <p:cNvSpPr txBox="1"/>
          <p:nvPr/>
        </p:nvSpPr>
        <p:spPr>
          <a:xfrm rot="797910">
            <a:off x="1635876" y="1219682"/>
            <a:ext cx="5544616" cy="707886"/>
          </a:xfrm>
          <a:prstGeom prst="rect">
            <a:avLst/>
          </a:prstGeom>
          <a:noFill/>
        </p:spPr>
        <p:txBody>
          <a:bodyPr wrap="square" rtlCol="0">
            <a:spAutoFit/>
          </a:bodyPr>
          <a:lstStyle/>
          <a:p>
            <a:pPr algn="ctr"/>
            <a:r>
              <a:rPr lang="en-GB" sz="4000" dirty="0" smtClean="0">
                <a:latin typeface="Top Secret" panose="02000500000000000000" pitchFamily="2" charset="0"/>
              </a:rPr>
              <a:t>Mission.Unique.Me</a:t>
            </a:r>
            <a:endParaRPr lang="en-GB" sz="4000" dirty="0">
              <a:latin typeface="Top Secret" panose="020005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18535073"/>
              </p:ext>
            </p:extLst>
          </p:nvPr>
        </p:nvGraphicFramePr>
        <p:xfrm>
          <a:off x="116632" y="2192140"/>
          <a:ext cx="5530378" cy="2533207"/>
        </p:xfrm>
        <a:graphic>
          <a:graphicData uri="http://schemas.openxmlformats.org/drawingml/2006/table">
            <a:tbl>
              <a:tblPr firstRow="1" bandRow="1">
                <a:tableStyleId>{5940675A-B579-460E-94D1-54222C63F5DA}</a:tableStyleId>
              </a:tblPr>
              <a:tblGrid>
                <a:gridCol w="1080120"/>
                <a:gridCol w="4450258"/>
              </a:tblGrid>
              <a:tr h="612967">
                <a:tc gridSpan="2">
                  <a:txBody>
                    <a:bodyPr/>
                    <a:lstStyle/>
                    <a:p>
                      <a:r>
                        <a:rPr lang="en-GB" sz="3000" dirty="0" smtClean="0">
                          <a:latin typeface="Stencil" panose="040409050D0802020404" pitchFamily="82" charset="0"/>
                        </a:rPr>
                        <a:t>I’m Unique Because</a:t>
                      </a:r>
                      <a:r>
                        <a:rPr lang="en-GB" sz="3000" baseline="0" dirty="0" smtClean="0">
                          <a:latin typeface="Stencil" panose="040409050D0802020404" pitchFamily="82" charset="0"/>
                        </a:rPr>
                        <a:t> I am…</a:t>
                      </a:r>
                      <a:endParaRPr lang="en-GB" sz="3000" dirty="0">
                        <a:latin typeface="Stencil" panose="040409050D0802020404" pitchFamily="82" charset="0"/>
                      </a:endParaRPr>
                    </a:p>
                  </a:txBody>
                  <a:tcPr/>
                </a:tc>
                <a:tc hMerge="1">
                  <a:txBody>
                    <a:bodyPr/>
                    <a:lstStyle/>
                    <a:p>
                      <a:endParaRPr lang="en-GB" dirty="0"/>
                    </a:p>
                  </a:txBody>
                  <a:tcPr/>
                </a:tc>
              </a:tr>
              <a:tr h="612967">
                <a:tc>
                  <a:txBody>
                    <a:bodyPr/>
                    <a:lstStyle/>
                    <a:p>
                      <a:pPr algn="ctr"/>
                      <a:r>
                        <a:rPr lang="en-GB" sz="3600" dirty="0" smtClean="0">
                          <a:latin typeface="Stencil" panose="040409050D0802020404" pitchFamily="82" charset="0"/>
                        </a:rPr>
                        <a:t>1.</a:t>
                      </a:r>
                      <a:endParaRPr lang="en-GB" sz="3600" dirty="0">
                        <a:latin typeface="Stencil" panose="040409050D0802020404" pitchFamily="82" charset="0"/>
                      </a:endParaRPr>
                    </a:p>
                  </a:txBody>
                  <a:tcPr/>
                </a:tc>
                <a:tc>
                  <a:txBody>
                    <a:bodyPr/>
                    <a:lstStyle/>
                    <a:p>
                      <a:endParaRPr lang="en-GB" dirty="0"/>
                    </a:p>
                  </a:txBody>
                  <a:tcPr/>
                </a:tc>
              </a:tr>
              <a:tr h="612967">
                <a:tc>
                  <a:txBody>
                    <a:bodyPr/>
                    <a:lstStyle/>
                    <a:p>
                      <a:pPr algn="ctr"/>
                      <a:r>
                        <a:rPr lang="en-GB" sz="3600" dirty="0" smtClean="0">
                          <a:latin typeface="Stencil" panose="040409050D0802020404" pitchFamily="82" charset="0"/>
                        </a:rPr>
                        <a:t>2.</a:t>
                      </a:r>
                      <a:endParaRPr lang="en-GB" sz="3600" dirty="0">
                        <a:latin typeface="Stencil" panose="040409050D0802020404" pitchFamily="82" charset="0"/>
                      </a:endParaRPr>
                    </a:p>
                  </a:txBody>
                  <a:tcPr/>
                </a:tc>
                <a:tc>
                  <a:txBody>
                    <a:bodyPr/>
                    <a:lstStyle/>
                    <a:p>
                      <a:endParaRPr lang="en-GB" dirty="0"/>
                    </a:p>
                  </a:txBody>
                  <a:tcPr/>
                </a:tc>
              </a:tr>
              <a:tr h="612967">
                <a:tc>
                  <a:txBody>
                    <a:bodyPr/>
                    <a:lstStyle/>
                    <a:p>
                      <a:pPr algn="ctr"/>
                      <a:r>
                        <a:rPr lang="en-GB" sz="3600" dirty="0" smtClean="0">
                          <a:latin typeface="Stencil" panose="040409050D0802020404" pitchFamily="82" charset="0"/>
                        </a:rPr>
                        <a:t>3.</a:t>
                      </a:r>
                      <a:endParaRPr lang="en-GB" sz="3600" dirty="0">
                        <a:latin typeface="Stencil" panose="040409050D0802020404" pitchFamily="82" charset="0"/>
                      </a:endParaRPr>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406877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0648" y="323528"/>
            <a:ext cx="6336704" cy="1200329"/>
          </a:xfrm>
          <a:prstGeom prst="rect">
            <a:avLst/>
          </a:prstGeom>
          <a:noFill/>
        </p:spPr>
        <p:txBody>
          <a:bodyPr wrap="square" rtlCol="0">
            <a:spAutoFit/>
          </a:bodyPr>
          <a:lstStyle/>
          <a:p>
            <a:pPr algn="ctr"/>
            <a:r>
              <a:rPr lang="en-GB" sz="3600" u="sng" dirty="0" smtClean="0">
                <a:latin typeface="Stencil" panose="040409050D0802020404" pitchFamily="82" charset="0"/>
              </a:rPr>
              <a:t>Mission Number Seven:</a:t>
            </a:r>
          </a:p>
          <a:p>
            <a:pPr algn="ctr"/>
            <a:r>
              <a:rPr lang="en-GB" sz="3600" u="sng" dirty="0" smtClean="0">
                <a:solidFill>
                  <a:srgbClr val="0070C0"/>
                </a:solidFill>
                <a:latin typeface="Stencil" panose="040409050D0802020404" pitchFamily="82" charset="0"/>
              </a:rPr>
              <a:t>Diffuse the bomb</a:t>
            </a:r>
            <a:endParaRPr lang="en-GB" sz="3600" u="sng" dirty="0">
              <a:solidFill>
                <a:srgbClr val="0070C0"/>
              </a:solidFill>
              <a:latin typeface="Stencil" panose="040409050D0802020404" pitchFamily="82" charset="0"/>
            </a:endParaRPr>
          </a:p>
        </p:txBody>
      </p:sp>
      <p:pic>
        <p:nvPicPr>
          <p:cNvPr id="5" name="Picture 2" descr="http://www.jincks.pwp.blueyonder.co.uk/Camp/guidebad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2936" y="3635896"/>
            <a:ext cx="3960440" cy="3962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016" y="1619672"/>
            <a:ext cx="6597352" cy="2062103"/>
          </a:xfrm>
          <a:prstGeom prst="rect">
            <a:avLst/>
          </a:prstGeom>
          <a:noFill/>
        </p:spPr>
        <p:txBody>
          <a:bodyPr wrap="square" rtlCol="0">
            <a:spAutoFit/>
          </a:bodyPr>
          <a:lstStyle/>
          <a:p>
            <a:pPr algn="ctr"/>
            <a:r>
              <a:rPr lang="en-GB" sz="3200" dirty="0" smtClean="0">
                <a:latin typeface="Top Secret Stamp" panose="02000500000000000000" pitchFamily="2" charset="0"/>
              </a:rPr>
              <a:t>Secret Agent, you must race against the clock and other agents to roll each number on the dice and create a Trefoil out of sweets!</a:t>
            </a:r>
            <a:endParaRPr lang="en-GB" sz="3200" dirty="0">
              <a:latin typeface="Top Secret Stamp" panose="020005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56614057"/>
              </p:ext>
            </p:extLst>
          </p:nvPr>
        </p:nvGraphicFramePr>
        <p:xfrm>
          <a:off x="288032" y="4139952"/>
          <a:ext cx="2852936" cy="4297680"/>
        </p:xfrm>
        <a:graphic>
          <a:graphicData uri="http://schemas.openxmlformats.org/drawingml/2006/table">
            <a:tbl>
              <a:tblPr firstRow="1" bandRow="1">
                <a:tableStyleId>{5940675A-B579-460E-94D1-54222C63F5DA}</a:tableStyleId>
              </a:tblPr>
              <a:tblGrid>
                <a:gridCol w="548680"/>
                <a:gridCol w="2304256"/>
              </a:tblGrid>
              <a:tr h="370840">
                <a:tc>
                  <a:txBody>
                    <a:bodyPr/>
                    <a:lstStyle/>
                    <a:p>
                      <a:pPr algn="ctr"/>
                      <a:r>
                        <a:rPr lang="en-GB" sz="3600" b="1" dirty="0" smtClean="0">
                          <a:latin typeface="Top Secret Stamp" panose="02000500000000000000" pitchFamily="2" charset="0"/>
                        </a:rPr>
                        <a:t>1.</a:t>
                      </a:r>
                      <a:endParaRPr lang="en-GB" sz="3600" b="1" dirty="0">
                        <a:latin typeface="Top Secret Stamp" panose="02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smtClean="0">
                          <a:latin typeface="Comic Sans MS" panose="030F0702030302020204" pitchFamily="66" charset="0"/>
                        </a:rPr>
                        <a:t>Outline</a:t>
                      </a:r>
                    </a:p>
                    <a:p>
                      <a:r>
                        <a:rPr lang="en-GB" sz="1800" dirty="0" smtClean="0">
                          <a:latin typeface="Comic Sans MS" panose="030F0702030302020204" pitchFamily="66" charset="0"/>
                        </a:rPr>
                        <a:t>Strawberry Lace</a:t>
                      </a:r>
                      <a:endParaRPr lang="en-GB" sz="1800" dirty="0">
                        <a:latin typeface="Comic Sans MS" panose="030F0702030302020204"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GB" sz="3600" b="1" dirty="0" smtClean="0">
                          <a:latin typeface="Top Secret Stamp" panose="02000500000000000000" pitchFamily="2" charset="0"/>
                        </a:rPr>
                        <a:t>2.</a:t>
                      </a:r>
                      <a:endParaRPr lang="en-GB" sz="3600" b="1" dirty="0">
                        <a:latin typeface="Top Secret Stamp" panose="02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smtClean="0">
                          <a:latin typeface="Comic Sans MS" panose="030F0702030302020204" pitchFamily="66" charset="0"/>
                        </a:rPr>
                        <a:t>Leaf 1</a:t>
                      </a:r>
                    </a:p>
                    <a:p>
                      <a:r>
                        <a:rPr lang="en-GB" sz="1800" dirty="0" smtClean="0">
                          <a:latin typeface="Comic Sans MS" panose="030F0702030302020204" pitchFamily="66" charset="0"/>
                        </a:rPr>
                        <a:t>Chocolate Button</a:t>
                      </a:r>
                      <a:endParaRPr lang="en-GB" sz="1800" dirty="0">
                        <a:latin typeface="Comic Sans MS" panose="030F0702030302020204"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GB" sz="3600" b="1" dirty="0" smtClean="0">
                          <a:latin typeface="Top Secret Stamp" panose="02000500000000000000" pitchFamily="2" charset="0"/>
                        </a:rPr>
                        <a:t>3.</a:t>
                      </a:r>
                      <a:endParaRPr lang="en-GB" sz="3600" b="1" dirty="0">
                        <a:latin typeface="Top Secret Stamp" panose="02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smtClean="0">
                          <a:latin typeface="Comic Sans MS" panose="030F0702030302020204" pitchFamily="66" charset="0"/>
                        </a:rPr>
                        <a:t>Leaf 2</a:t>
                      </a:r>
                    </a:p>
                    <a:p>
                      <a:r>
                        <a:rPr lang="en-GB" sz="1800" dirty="0" smtClean="0">
                          <a:latin typeface="Comic Sans MS" panose="030F0702030302020204" pitchFamily="66" charset="0"/>
                        </a:rPr>
                        <a:t>Chocolate Button</a:t>
                      </a:r>
                      <a:endParaRPr lang="en-GB" sz="1800" dirty="0">
                        <a:latin typeface="Comic Sans MS" panose="030F0702030302020204"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GB" sz="3600" b="1" dirty="0" smtClean="0">
                          <a:latin typeface="Top Secret Stamp" panose="02000500000000000000" pitchFamily="2" charset="0"/>
                        </a:rPr>
                        <a:t>4.</a:t>
                      </a:r>
                      <a:endParaRPr lang="en-GB" sz="3600" b="1" dirty="0">
                        <a:latin typeface="Top Secret Stamp" panose="02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smtClean="0">
                          <a:latin typeface="Comic Sans MS" panose="030F0702030302020204" pitchFamily="66" charset="0"/>
                        </a:rPr>
                        <a:t>Leaf 3</a:t>
                      </a:r>
                    </a:p>
                    <a:p>
                      <a:r>
                        <a:rPr lang="en-GB" sz="1800" dirty="0" smtClean="0">
                          <a:latin typeface="Comic Sans MS" panose="030F0702030302020204" pitchFamily="66" charset="0"/>
                        </a:rPr>
                        <a:t>Chocolate</a:t>
                      </a:r>
                      <a:r>
                        <a:rPr lang="en-GB" sz="1800" baseline="0" dirty="0" smtClean="0">
                          <a:latin typeface="Comic Sans MS" panose="030F0702030302020204" pitchFamily="66" charset="0"/>
                        </a:rPr>
                        <a:t> Button</a:t>
                      </a:r>
                      <a:endParaRPr lang="en-GB" sz="1800" dirty="0">
                        <a:latin typeface="Comic Sans MS" panose="030F0702030302020204"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GB" sz="3600" b="1" dirty="0" smtClean="0">
                          <a:latin typeface="Top Secret Stamp" panose="02000500000000000000" pitchFamily="2" charset="0"/>
                        </a:rPr>
                        <a:t>5.</a:t>
                      </a:r>
                      <a:endParaRPr lang="en-GB" sz="3600" b="1" dirty="0">
                        <a:latin typeface="Top Secret Stamp" panose="02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smtClean="0">
                          <a:latin typeface="Comic Sans MS" panose="030F0702030302020204" pitchFamily="66" charset="0"/>
                        </a:rPr>
                        <a:t>Flame</a:t>
                      </a:r>
                      <a:endParaRPr lang="en-GB" sz="1800" b="1" dirty="0" smtClean="0">
                        <a:latin typeface="Comic Sans MS" panose="030F0702030302020204" pitchFamily="66" charset="0"/>
                      </a:endParaRPr>
                    </a:p>
                    <a:p>
                      <a:r>
                        <a:rPr lang="en-GB" sz="1800" dirty="0" smtClean="0">
                          <a:latin typeface="Comic Sans MS" panose="030F0702030302020204" pitchFamily="66" charset="0"/>
                        </a:rPr>
                        <a:t>Jelly Bean or </a:t>
                      </a:r>
                    </a:p>
                    <a:p>
                      <a:r>
                        <a:rPr lang="en-GB" sz="1800" dirty="0" smtClean="0">
                          <a:latin typeface="Comic Sans MS" panose="030F0702030302020204" pitchFamily="66" charset="0"/>
                        </a:rPr>
                        <a:t>Jelly Snake</a:t>
                      </a:r>
                      <a:endParaRPr lang="en-GB" sz="1800" dirty="0">
                        <a:latin typeface="Comic Sans MS" panose="030F0702030302020204"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GB" sz="3600" b="1" dirty="0" smtClean="0">
                          <a:latin typeface="Top Secret Stamp" panose="02000500000000000000" pitchFamily="2" charset="0"/>
                        </a:rPr>
                        <a:t>6.</a:t>
                      </a:r>
                      <a:endParaRPr lang="en-GB" sz="3600" b="1" dirty="0">
                        <a:latin typeface="Top Secret Stamp" panose="02000500000000000000" pitchFamily="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smtClean="0">
                          <a:latin typeface="Comic Sans MS" panose="030F0702030302020204" pitchFamily="66" charset="0"/>
                        </a:rPr>
                        <a:t>Star</a:t>
                      </a:r>
                      <a:endParaRPr lang="en-GB" sz="1800" b="1" dirty="0" smtClean="0">
                        <a:latin typeface="Comic Sans MS" panose="030F0702030302020204" pitchFamily="66" charset="0"/>
                      </a:endParaRPr>
                    </a:p>
                    <a:p>
                      <a:r>
                        <a:rPr lang="en-GB" sz="1800" dirty="0" smtClean="0">
                          <a:latin typeface="Comic Sans MS" panose="030F0702030302020204" pitchFamily="66" charset="0"/>
                        </a:rPr>
                        <a:t>Magic</a:t>
                      </a:r>
                      <a:r>
                        <a:rPr lang="en-GB" sz="1800" baseline="0" dirty="0" smtClean="0">
                          <a:latin typeface="Comic Sans MS" panose="030F0702030302020204" pitchFamily="66" charset="0"/>
                        </a:rPr>
                        <a:t> Star</a:t>
                      </a:r>
                      <a:endParaRPr lang="en-GB" sz="1800" dirty="0">
                        <a:latin typeface="Comic Sans MS" panose="030F0702030302020204"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1026" name="Picture 2" descr="https://cdn.tutsplus.com/vector/uploads/legacy/tuts/165_Shiny_Dice/2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876" b="98450" l="10000" r="90000"/>
                    </a14:imgEffect>
                  </a14:imgLayer>
                </a14:imgProps>
              </a:ext>
              <a:ext uri="{28A0092B-C50C-407E-A947-70E740481C1C}">
                <a14:useLocalDpi xmlns:a14="http://schemas.microsoft.com/office/drawing/2010/main" val="0"/>
              </a:ext>
            </a:extLst>
          </a:blip>
          <a:srcRect/>
          <a:stretch>
            <a:fillRect/>
          </a:stretch>
        </p:blipFill>
        <p:spPr bwMode="auto">
          <a:xfrm>
            <a:off x="1628800" y="6718112"/>
            <a:ext cx="3761065" cy="242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642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7237"/>
            <a:ext cx="6858000" cy="646331"/>
          </a:xfrm>
          <a:prstGeom prst="rect">
            <a:avLst/>
          </a:prstGeom>
          <a:noFill/>
        </p:spPr>
        <p:txBody>
          <a:bodyPr wrap="square" rtlCol="0">
            <a:spAutoFit/>
          </a:bodyPr>
          <a:lstStyle/>
          <a:p>
            <a:pPr algn="ctr"/>
            <a:r>
              <a:rPr lang="en-GB" sz="3600" b="1" dirty="0" smtClean="0">
                <a:latin typeface="Stencil" panose="040409050D0802020404" pitchFamily="82" charset="0"/>
              </a:rPr>
              <a:t>Mission: </a:t>
            </a:r>
            <a:r>
              <a:rPr lang="en-GB" sz="3600" b="1" dirty="0" smtClean="0">
                <a:solidFill>
                  <a:srgbClr val="0070C0"/>
                </a:solidFill>
                <a:latin typeface="Stencil" panose="040409050D0802020404" pitchFamily="82" charset="0"/>
              </a:rPr>
              <a:t>Promise </a:t>
            </a:r>
            <a:r>
              <a:rPr lang="en-GB" sz="3600" b="1" dirty="0" smtClean="0">
                <a:solidFill>
                  <a:srgbClr val="FF0000"/>
                </a:solidFill>
                <a:latin typeface="Top Secret" panose="02000500000000000000" pitchFamily="2" charset="0"/>
              </a:rPr>
              <a:t>planning</a:t>
            </a:r>
          </a:p>
        </p:txBody>
      </p:sp>
      <p:graphicFrame>
        <p:nvGraphicFramePr>
          <p:cNvPr id="2" name="Table 1"/>
          <p:cNvGraphicFramePr>
            <a:graphicFrameLocks noGrp="1"/>
          </p:cNvGraphicFramePr>
          <p:nvPr>
            <p:extLst>
              <p:ext uri="{D42A27DB-BD31-4B8C-83A1-F6EECF244321}">
                <p14:modId xmlns:p14="http://schemas.microsoft.com/office/powerpoint/2010/main" val="2114986765"/>
              </p:ext>
            </p:extLst>
          </p:nvPr>
        </p:nvGraphicFramePr>
        <p:xfrm>
          <a:off x="188640" y="611560"/>
          <a:ext cx="6552728" cy="1005840"/>
        </p:xfrm>
        <a:graphic>
          <a:graphicData uri="http://schemas.openxmlformats.org/drawingml/2006/table">
            <a:tbl>
              <a:tblPr firstRow="1" bandRow="1">
                <a:tableStyleId>{5940675A-B579-460E-94D1-54222C63F5DA}</a:tableStyleId>
              </a:tblPr>
              <a:tblGrid>
                <a:gridCol w="6552728"/>
              </a:tblGrid>
              <a:tr h="9198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Mission Number One: </a:t>
                      </a:r>
                      <a:r>
                        <a:rPr kumimoji="0" lang="en-GB" sz="2000" b="1" i="0" u="none" strike="noStrike" kern="1200" cap="none" spc="0" normalizeH="0" baseline="0" noProof="0" dirty="0" smtClean="0">
                          <a:ln>
                            <a:noFill/>
                          </a:ln>
                          <a:solidFill>
                            <a:srgbClr val="0070C0"/>
                          </a:solidFill>
                          <a:effectLst/>
                          <a:uLnTx/>
                          <a:uFillTx/>
                          <a:latin typeface="Comic Sans MS" panose="030F0702030302020204" pitchFamily="66" charset="0"/>
                          <a:ea typeface="+mn-ea"/>
                          <a:cs typeface="+mn-cs"/>
                        </a:rPr>
                        <a:t>Do Your B.E.S.T.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Get Your Guides to give one or more of the following activities their B.E.S.T. shot!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46893997"/>
              </p:ext>
            </p:extLst>
          </p:nvPr>
        </p:nvGraphicFramePr>
        <p:xfrm>
          <a:off x="94320" y="1763688"/>
          <a:ext cx="6669360" cy="7316688"/>
        </p:xfrm>
        <a:graphic>
          <a:graphicData uri="http://schemas.openxmlformats.org/drawingml/2006/table">
            <a:tbl>
              <a:tblPr firstRow="1" bandRow="1">
                <a:tableStyleId>{5940675A-B579-460E-94D1-54222C63F5DA}</a:tableStyleId>
              </a:tblPr>
              <a:tblGrid>
                <a:gridCol w="1111560"/>
                <a:gridCol w="5557800"/>
              </a:tblGrid>
              <a:tr h="2592288">
                <a:tc>
                  <a:txBody>
                    <a:bodyPr/>
                    <a:lstStyle/>
                    <a:p>
                      <a:pPr algn="ctr"/>
                      <a:r>
                        <a:rPr lang="en-GB" b="1" dirty="0" smtClean="0"/>
                        <a:t>You</a:t>
                      </a:r>
                      <a:r>
                        <a:rPr lang="en-GB" b="1" baseline="0" dirty="0" smtClean="0"/>
                        <a:t> B.E.S.T. Believe…</a:t>
                      </a:r>
                      <a:endParaRPr lang="en-GB" b="1" dirty="0" smtClean="0"/>
                    </a:p>
                  </a:txBody>
                  <a:tcPr anchor="ctr"/>
                </a:tc>
                <a:tc>
                  <a:txBody>
                    <a:bodyPr/>
                    <a:lstStyle/>
                    <a:p>
                      <a:r>
                        <a:rPr lang="en-GB" dirty="0" smtClean="0"/>
                        <a:t>Get cheap photo frames</a:t>
                      </a:r>
                      <a:r>
                        <a:rPr lang="en-GB" baseline="0" dirty="0" smtClean="0"/>
                        <a:t> and remove the glass (could be saved for some glass painting or etching)</a:t>
                      </a:r>
                    </a:p>
                    <a:p>
                      <a:r>
                        <a:rPr lang="en-GB" baseline="0" dirty="0" smtClean="0"/>
                        <a:t>Buy a selection of papers</a:t>
                      </a:r>
                    </a:p>
                    <a:p>
                      <a:r>
                        <a:rPr lang="en-GB" baseline="0" dirty="0" smtClean="0"/>
                        <a:t>Buy scrabble tiles </a:t>
                      </a:r>
                    </a:p>
                    <a:p>
                      <a:r>
                        <a:rPr lang="en-GB" baseline="0" dirty="0" smtClean="0"/>
                        <a:t>Get the Guides to deco-patch the inside of the frame and stick the scrabble tiles on to spell out BELIEVE</a:t>
                      </a:r>
                    </a:p>
                    <a:p>
                      <a:r>
                        <a:rPr lang="en-GB" baseline="0" dirty="0" smtClean="0"/>
                        <a:t>Get them to hang it somewhere they can see it every day so they can be reminded that </a:t>
                      </a:r>
                    </a:p>
                    <a:p>
                      <a:r>
                        <a:rPr lang="en-GB" baseline="0" dirty="0" smtClean="0"/>
                        <a:t>Seeing it is Believing it which is Achieving it.</a:t>
                      </a:r>
                      <a:endParaRPr lang="en-GB" dirty="0"/>
                    </a:p>
                  </a:txBody>
                  <a:tcPr anchor="ctr"/>
                </a:tc>
              </a:tr>
              <a:tr h="843406">
                <a:tc>
                  <a:txBody>
                    <a:bodyPr/>
                    <a:lstStyle/>
                    <a:p>
                      <a:pPr algn="ctr"/>
                      <a:r>
                        <a:rPr lang="en-GB" b="1" dirty="0" smtClean="0"/>
                        <a:t>Ribbon Bead Keyring/Badge</a:t>
                      </a:r>
                      <a:endParaRPr lang="en-GB"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Get some</a:t>
                      </a:r>
                      <a:r>
                        <a:rPr lang="en-GB" baseline="0" dirty="0" smtClean="0"/>
                        <a:t> ribbon or cord and multi-coloured beads – thread on the beads  onto a doubled over piece of the ribbon/cord and tie a knot in the end. Attach this to a keyring or safety pin and wear to Guides to remind them that: </a:t>
                      </a:r>
                      <a:r>
                        <a:rPr kumimoji="0" lang="en-GB" sz="16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Red: Brave </a:t>
                      </a:r>
                      <a:r>
                        <a:rPr kumimoji="0" lang="en-GB" sz="1600" b="0" i="0" u="none" strike="noStrike" kern="1200" cap="none" spc="0" normalizeH="0" baseline="0" noProof="0" dirty="0" smtClean="0">
                          <a:ln>
                            <a:noFill/>
                          </a:ln>
                          <a:solidFill>
                            <a:srgbClr val="FFC000"/>
                          </a:solidFill>
                          <a:effectLst/>
                          <a:uLnTx/>
                          <a:uFillTx/>
                          <a:latin typeface="Comic Sans MS" panose="030F0702030302020204" pitchFamily="66" charset="0"/>
                          <a:ea typeface="+mn-ea"/>
                          <a:cs typeface="+mn-cs"/>
                        </a:rPr>
                        <a:t>Orange: Trusted </a:t>
                      </a:r>
                      <a:r>
                        <a:rPr kumimoji="0" lang="en-GB" sz="1600" b="0" i="0" u="none" strike="noStrike" kern="1200" cap="none" spc="0" normalizeH="0" baseline="0" noProof="0" dirty="0" smtClean="0">
                          <a:ln>
                            <a:noFill/>
                          </a:ln>
                          <a:solidFill>
                            <a:srgbClr val="FFFF00"/>
                          </a:solidFill>
                          <a:effectLst/>
                          <a:uLnTx/>
                          <a:uFillTx/>
                          <a:latin typeface="Comic Sans MS" panose="030F0702030302020204" pitchFamily="66" charset="0"/>
                          <a:ea typeface="+mn-ea"/>
                          <a:cs typeface="+mn-cs"/>
                        </a:rPr>
                        <a:t>Yellow: </a:t>
                      </a:r>
                      <a:r>
                        <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Helpful </a:t>
                      </a:r>
                      <a:r>
                        <a:rPr kumimoji="0" lang="en-GB" sz="1600" b="0"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mn-cs"/>
                        </a:rPr>
                        <a:t>Green: Eco Friendly </a:t>
                      </a:r>
                      <a:r>
                        <a:rPr kumimoji="0" lang="en-GB" sz="1600" b="0" i="0" u="none" strike="noStrike" kern="1200" cap="none" spc="0" normalizeH="0" baseline="0" noProof="0" dirty="0" smtClean="0">
                          <a:ln>
                            <a:noFill/>
                          </a:ln>
                          <a:solidFill>
                            <a:srgbClr val="7030A0"/>
                          </a:solidFill>
                          <a:effectLst/>
                          <a:uLnTx/>
                          <a:uFillTx/>
                          <a:latin typeface="Comic Sans MS" panose="030F0702030302020204" pitchFamily="66" charset="0"/>
                          <a:ea typeface="+mn-ea"/>
                          <a:cs typeface="+mn-cs"/>
                        </a:rPr>
                        <a:t>Purple: Friend </a:t>
                      </a:r>
                      <a:r>
                        <a:rPr kumimoji="0" lang="en-GB" sz="1600" b="0" i="0" u="none" strike="noStrike" kern="1200" cap="none" spc="0" normalizeH="0" baseline="0" noProof="0" dirty="0" smtClean="0">
                          <a:ln>
                            <a:noFill/>
                          </a:ln>
                          <a:solidFill>
                            <a:srgbClr val="0070C0"/>
                          </a:solidFill>
                          <a:effectLst/>
                          <a:uLnTx/>
                          <a:uFillTx/>
                          <a:latin typeface="Comic Sans MS" panose="030F0702030302020204" pitchFamily="66" charset="0"/>
                          <a:ea typeface="+mn-ea"/>
                          <a:cs typeface="+mn-cs"/>
                        </a:rPr>
                        <a:t>Blue: Polite</a:t>
                      </a:r>
                    </a:p>
                  </a:txBody>
                  <a:tcPr anchor="ctr"/>
                </a:tc>
              </a:tr>
              <a:tr h="488640">
                <a:tc>
                  <a:txBody>
                    <a:bodyPr/>
                    <a:lstStyle/>
                    <a:p>
                      <a:pPr algn="ctr"/>
                      <a:r>
                        <a:rPr lang="en-GB" b="1" dirty="0" smtClean="0"/>
                        <a:t>Signing the Promise</a:t>
                      </a:r>
                      <a:endParaRPr lang="en-GB" b="1" dirty="0"/>
                    </a:p>
                  </a:txBody>
                  <a:tcPr anchor="ctr"/>
                </a:tc>
                <a:tc>
                  <a:txBody>
                    <a:bodyPr/>
                    <a:lstStyle/>
                    <a:p>
                      <a:r>
                        <a:rPr lang="en-GB" dirty="0" smtClean="0"/>
                        <a:t>Ask the Guides to use sign language</a:t>
                      </a:r>
                      <a:r>
                        <a:rPr lang="en-GB" baseline="0" dirty="0" smtClean="0"/>
                        <a:t> to communicate the promise.</a:t>
                      </a:r>
                      <a:endParaRPr lang="en-GB" dirty="0"/>
                    </a:p>
                  </a:txBody>
                  <a:tcPr anchor="ctr"/>
                </a:tc>
              </a:tr>
              <a:tr h="488640">
                <a:tc>
                  <a:txBody>
                    <a:bodyPr/>
                    <a:lstStyle/>
                    <a:p>
                      <a:pPr algn="ctr"/>
                      <a:r>
                        <a:rPr lang="en-GB" b="1" dirty="0" smtClean="0"/>
                        <a:t>Rapping</a:t>
                      </a:r>
                      <a:r>
                        <a:rPr lang="en-GB" b="1" baseline="0" dirty="0" smtClean="0"/>
                        <a:t> the Promise</a:t>
                      </a:r>
                      <a:endParaRPr lang="en-GB" b="1" dirty="0"/>
                    </a:p>
                  </a:txBody>
                  <a:tcPr anchor="ctr"/>
                </a:tc>
                <a:tc>
                  <a:txBody>
                    <a:bodyPr/>
                    <a:lstStyle/>
                    <a:p>
                      <a:r>
                        <a:rPr lang="en-GB" dirty="0" smtClean="0"/>
                        <a:t>Ask the girls to turn the Promise</a:t>
                      </a:r>
                      <a:r>
                        <a:rPr lang="en-GB" baseline="0" dirty="0" smtClean="0"/>
                        <a:t> into a Rap or a Song and get them to perform it and maybe even video it.</a:t>
                      </a:r>
                      <a:endParaRPr lang="en-GB" dirty="0"/>
                    </a:p>
                  </a:txBody>
                  <a:tcPr anchor="ctr"/>
                </a:tc>
              </a:tr>
              <a:tr h="488640">
                <a:tc>
                  <a:txBody>
                    <a:bodyPr/>
                    <a:lstStyle/>
                    <a:p>
                      <a:pPr algn="ctr"/>
                      <a:r>
                        <a:rPr lang="en-GB" b="1" dirty="0" smtClean="0"/>
                        <a:t>Promise Jar</a:t>
                      </a:r>
                      <a:endParaRPr lang="en-GB" b="1" dirty="0"/>
                    </a:p>
                  </a:txBody>
                  <a:tcPr anchor="ctr"/>
                </a:tc>
                <a:tc>
                  <a:txBody>
                    <a:bodyPr/>
                    <a:lstStyle/>
                    <a:p>
                      <a:r>
                        <a:rPr lang="en-GB" dirty="0" smtClean="0"/>
                        <a:t>Get each Guide to bring</a:t>
                      </a:r>
                      <a:r>
                        <a:rPr lang="en-GB" baseline="0" dirty="0" smtClean="0"/>
                        <a:t> a jar. Paint the jars and decorate them. Get each Guide to fill their jar with promises . Get them to pull out their promises daily, weekly or monthly and to do their best to fulfil them.</a:t>
                      </a:r>
                      <a:endParaRPr lang="en-GB" dirty="0"/>
                    </a:p>
                  </a:txBody>
                  <a:tcPr anchor="ctr"/>
                </a:tc>
              </a:tr>
            </a:tbl>
          </a:graphicData>
        </a:graphic>
      </p:graphicFrame>
    </p:spTree>
    <p:extLst>
      <p:ext uri="{BB962C8B-B14F-4D97-AF65-F5344CB8AC3E}">
        <p14:creationId xmlns:p14="http://schemas.microsoft.com/office/powerpoint/2010/main" val="1956169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0648" y="323528"/>
            <a:ext cx="6336704" cy="1754326"/>
          </a:xfrm>
          <a:prstGeom prst="rect">
            <a:avLst/>
          </a:prstGeom>
          <a:noFill/>
        </p:spPr>
        <p:txBody>
          <a:bodyPr wrap="square" rtlCol="0">
            <a:spAutoFit/>
          </a:bodyPr>
          <a:lstStyle/>
          <a:p>
            <a:pPr algn="ctr"/>
            <a:r>
              <a:rPr lang="en-GB" sz="3600" u="sng" dirty="0" smtClean="0">
                <a:latin typeface="Stencil" panose="040409050D0802020404" pitchFamily="82" charset="0"/>
              </a:rPr>
              <a:t>Mission Number Eight:</a:t>
            </a:r>
          </a:p>
          <a:p>
            <a:pPr algn="ctr"/>
            <a:r>
              <a:rPr lang="en-GB" sz="3600" u="sng" dirty="0" smtClean="0">
                <a:solidFill>
                  <a:srgbClr val="0070C0"/>
                </a:solidFill>
                <a:latin typeface="Stencil" panose="040409050D0802020404" pitchFamily="82" charset="0"/>
              </a:rPr>
              <a:t>Fingers &amp; Thumbs</a:t>
            </a:r>
          </a:p>
          <a:p>
            <a:pPr algn="ctr"/>
            <a:r>
              <a:rPr lang="en-GB" sz="3600" u="sng" dirty="0" smtClean="0">
                <a:solidFill>
                  <a:srgbClr val="0070C0"/>
                </a:solidFill>
                <a:latin typeface="Stencil" panose="040409050D0802020404" pitchFamily="82" charset="0"/>
              </a:rPr>
              <a:t>The Guide Salute</a:t>
            </a:r>
            <a:endParaRPr lang="en-GB" sz="3600" u="sng" dirty="0">
              <a:solidFill>
                <a:srgbClr val="0070C0"/>
              </a:solidFill>
              <a:latin typeface="Stencil" panose="040409050D0802020404" pitchFamily="82" charset="0"/>
            </a:endParaRPr>
          </a:p>
        </p:txBody>
      </p:sp>
      <p:sp>
        <p:nvSpPr>
          <p:cNvPr id="4" name="TextBox 3"/>
          <p:cNvSpPr txBox="1"/>
          <p:nvPr/>
        </p:nvSpPr>
        <p:spPr>
          <a:xfrm>
            <a:off x="130324" y="2073200"/>
            <a:ext cx="6597352" cy="4154984"/>
          </a:xfrm>
          <a:prstGeom prst="rect">
            <a:avLst/>
          </a:prstGeom>
          <a:noFill/>
        </p:spPr>
        <p:txBody>
          <a:bodyPr wrap="square" rtlCol="0">
            <a:spAutoFit/>
          </a:bodyPr>
          <a:lstStyle/>
          <a:p>
            <a:pPr algn="ctr"/>
            <a:r>
              <a:rPr lang="en-GB" sz="2400" b="1" dirty="0" smtClean="0">
                <a:latin typeface="Comic Sans MS" panose="030F0702030302020204" pitchFamily="66" charset="0"/>
              </a:rPr>
              <a:t>Instructions:</a:t>
            </a:r>
          </a:p>
          <a:p>
            <a:pPr algn="ctr"/>
            <a:r>
              <a:rPr lang="en-GB" sz="2400" b="1" dirty="0" smtClean="0">
                <a:latin typeface="Comic Sans MS" panose="030F0702030302020204" pitchFamily="66" charset="0"/>
              </a:rPr>
              <a:t>Fold an </a:t>
            </a:r>
            <a:r>
              <a:rPr lang="en-GB" sz="2400" b="1" dirty="0">
                <a:latin typeface="Comic Sans MS" panose="030F0702030302020204" pitchFamily="66" charset="0"/>
              </a:rPr>
              <a:t>A</a:t>
            </a:r>
            <a:r>
              <a:rPr lang="en-GB" sz="2400" b="1" dirty="0" smtClean="0">
                <a:latin typeface="Comic Sans MS" panose="030F0702030302020204" pitchFamily="66" charset="0"/>
              </a:rPr>
              <a:t>4 piece of paper in half. Draw around your hand with the forefinger and thumb next to fold of paper. Cut out the hand leaving the fold in place where fingers reach fold. Open it out and write something you love about Guides on one side and the promise on the other. Then close up the hands and fold down the correct fingers for showing the </a:t>
            </a:r>
          </a:p>
          <a:p>
            <a:pPr algn="ctr"/>
            <a:r>
              <a:rPr lang="en-GB" sz="2400" b="1" dirty="0" smtClean="0">
                <a:latin typeface="Comic Sans MS" panose="030F0702030302020204" pitchFamily="66" charset="0"/>
              </a:rPr>
              <a:t>Guide salute.</a:t>
            </a:r>
            <a:endParaRPr lang="en-GB" sz="2400" b="1" dirty="0">
              <a:latin typeface="Comic Sans MS" panose="030F0702030302020204" pitchFamily="66" charset="0"/>
            </a:endParaRPr>
          </a:p>
        </p:txBody>
      </p:sp>
      <p:pic>
        <p:nvPicPr>
          <p:cNvPr id="2054" name="Picture 6" descr="http://pgmhints.hkgga.org.hk/Egg/image/img10.gif"/>
          <p:cNvPicPr>
            <a:picLocks noChangeAspect="1" noChangeArrowheads="1"/>
          </p:cNvPicPr>
          <p:nvPr/>
        </p:nvPicPr>
        <p:blipFill rotWithShape="1">
          <a:blip r:embed="rId2">
            <a:extLst>
              <a:ext uri="{28A0092B-C50C-407E-A947-70E740481C1C}">
                <a14:useLocalDpi xmlns:a14="http://schemas.microsoft.com/office/drawing/2010/main" val="0"/>
              </a:ext>
            </a:extLst>
          </a:blip>
          <a:srcRect l="22435" t="11134" r="36374"/>
          <a:stretch/>
        </p:blipFill>
        <p:spPr bwMode="auto">
          <a:xfrm>
            <a:off x="4941168" y="5940152"/>
            <a:ext cx="1292087" cy="29611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6438" b="7050"/>
          <a:stretch/>
        </p:blipFill>
        <p:spPr bwMode="auto">
          <a:xfrm>
            <a:off x="764704" y="7524326"/>
            <a:ext cx="3600400" cy="144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eart card: "/>
          <p:cNvPicPr>
            <a:picLocks noChangeAspect="1" noChangeArrowheads="1"/>
          </p:cNvPicPr>
          <p:nvPr/>
        </p:nvPicPr>
        <p:blipFill rotWithShape="1">
          <a:blip r:embed="rId4">
            <a:extLst>
              <a:ext uri="{28A0092B-C50C-407E-A947-70E740481C1C}">
                <a14:useLocalDpi xmlns:a14="http://schemas.microsoft.com/office/drawing/2010/main" val="0"/>
              </a:ext>
            </a:extLst>
          </a:blip>
          <a:srcRect l="39052" t="4297" b="69573"/>
          <a:stretch/>
        </p:blipFill>
        <p:spPr bwMode="auto">
          <a:xfrm>
            <a:off x="764704" y="6156176"/>
            <a:ext cx="3600400" cy="132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707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0648" y="132472"/>
            <a:ext cx="6336704" cy="1631216"/>
          </a:xfrm>
          <a:prstGeom prst="rect">
            <a:avLst/>
          </a:prstGeom>
          <a:noFill/>
        </p:spPr>
        <p:txBody>
          <a:bodyPr wrap="square" rtlCol="0">
            <a:spAutoFit/>
          </a:bodyPr>
          <a:lstStyle/>
          <a:p>
            <a:pPr algn="ctr"/>
            <a:r>
              <a:rPr lang="en-GB" sz="3600" u="sng" dirty="0" smtClean="0">
                <a:latin typeface="Stencil" panose="040409050D0802020404" pitchFamily="82" charset="0"/>
              </a:rPr>
              <a:t>Mission Number Nine:</a:t>
            </a:r>
          </a:p>
          <a:p>
            <a:pPr algn="ctr"/>
            <a:r>
              <a:rPr lang="en-GB" sz="3200" u="sng" dirty="0" smtClean="0">
                <a:solidFill>
                  <a:srgbClr val="0070C0"/>
                </a:solidFill>
                <a:latin typeface="Stencil" panose="040409050D0802020404" pitchFamily="82" charset="0"/>
              </a:rPr>
              <a:t>Save the world it’s the only planet with chocolate</a:t>
            </a:r>
          </a:p>
        </p:txBody>
      </p:sp>
      <p:sp>
        <p:nvSpPr>
          <p:cNvPr id="4" name="TextBox 3"/>
          <p:cNvSpPr txBox="1"/>
          <p:nvPr/>
        </p:nvSpPr>
        <p:spPr>
          <a:xfrm>
            <a:off x="16042" y="3707904"/>
            <a:ext cx="6841958" cy="2231380"/>
          </a:xfrm>
          <a:prstGeom prst="rect">
            <a:avLst/>
          </a:prstGeom>
          <a:noFill/>
        </p:spPr>
        <p:txBody>
          <a:bodyPr wrap="square" rtlCol="0">
            <a:spAutoFit/>
          </a:bodyPr>
          <a:lstStyle/>
          <a:p>
            <a:r>
              <a:rPr lang="en-GB" sz="2000" dirty="0" smtClean="0">
                <a:latin typeface="Stencil" panose="040409050D0802020404" pitchFamily="82" charset="0"/>
              </a:rPr>
              <a:t>Method</a:t>
            </a:r>
          </a:p>
          <a:p>
            <a:pPr algn="ctr"/>
            <a:r>
              <a:rPr lang="en-GB" sz="1700" b="1" dirty="0">
                <a:latin typeface="Comic Sans MS" panose="030F0702030302020204" pitchFamily="66" charset="0"/>
              </a:rPr>
              <a:t>Heat oven to 190ºC, 375ºF, Gas Mark 5. Have ready 18 paper </a:t>
            </a:r>
            <a:r>
              <a:rPr lang="en-GB" sz="1700" b="1" dirty="0" smtClean="0">
                <a:latin typeface="Comic Sans MS" panose="030F0702030302020204" pitchFamily="66" charset="0"/>
              </a:rPr>
              <a:t>cases in bun tins. Cream </a:t>
            </a:r>
            <a:r>
              <a:rPr lang="en-GB" sz="1700" b="1" dirty="0">
                <a:latin typeface="Comic Sans MS" panose="030F0702030302020204" pitchFamily="66" charset="0"/>
              </a:rPr>
              <a:t>margarine and sugar until light and fluffy. Beat in eggs, one at a time, adding a little flour with </a:t>
            </a:r>
            <a:r>
              <a:rPr lang="en-GB" sz="1700" b="1" dirty="0" smtClean="0">
                <a:latin typeface="Comic Sans MS" panose="030F0702030302020204" pitchFamily="66" charset="0"/>
              </a:rPr>
              <a:t>each. Gently </a:t>
            </a:r>
            <a:r>
              <a:rPr lang="en-GB" sz="1700" b="1" dirty="0">
                <a:latin typeface="Comic Sans MS" panose="030F0702030302020204" pitchFamily="66" charset="0"/>
              </a:rPr>
              <a:t>fold in remaining </a:t>
            </a:r>
            <a:r>
              <a:rPr lang="en-GB" sz="1700" b="1" dirty="0" smtClean="0">
                <a:latin typeface="Comic Sans MS" panose="030F0702030302020204" pitchFamily="66" charset="0"/>
              </a:rPr>
              <a:t>flour. Split the mixture between 2 bowls, adding blue food colouring to one and green to the other. Half </a:t>
            </a:r>
            <a:r>
              <a:rPr lang="en-GB" sz="1700" b="1" dirty="0">
                <a:latin typeface="Comic Sans MS" panose="030F0702030302020204" pitchFamily="66" charset="0"/>
              </a:rPr>
              <a:t>fill the paper cases with </a:t>
            </a:r>
            <a:r>
              <a:rPr lang="en-GB" sz="1700" b="1" dirty="0" smtClean="0">
                <a:latin typeface="Comic Sans MS" panose="030F0702030302020204" pitchFamily="66" charset="0"/>
              </a:rPr>
              <a:t>a mix of the 2 mixtures </a:t>
            </a:r>
            <a:r>
              <a:rPr lang="en-GB" sz="1700" b="1" dirty="0">
                <a:latin typeface="Comic Sans MS" panose="030F0702030302020204" pitchFamily="66" charset="0"/>
              </a:rPr>
              <a:t>and bake for about 15 minutes until firm</a:t>
            </a:r>
            <a:r>
              <a:rPr lang="en-GB" sz="1700" b="1" dirty="0" smtClean="0">
                <a:latin typeface="Comic Sans MS" panose="030F0702030302020204" pitchFamily="66" charset="0"/>
              </a:rPr>
              <a:t>.</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297" r="10421" b="25071"/>
          <a:stretch/>
        </p:blipFill>
        <p:spPr bwMode="auto">
          <a:xfrm>
            <a:off x="16042" y="1954744"/>
            <a:ext cx="3412958" cy="1732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591594627"/>
              </p:ext>
            </p:extLst>
          </p:nvPr>
        </p:nvGraphicFramePr>
        <p:xfrm>
          <a:off x="3595562" y="1818144"/>
          <a:ext cx="3073798" cy="1889760"/>
        </p:xfrm>
        <a:graphic>
          <a:graphicData uri="http://schemas.openxmlformats.org/drawingml/2006/table">
            <a:tbl>
              <a:tblPr firstRow="1" bandRow="1">
                <a:tableStyleId>{5940675A-B579-460E-94D1-54222C63F5DA}</a:tableStyleId>
              </a:tblPr>
              <a:tblGrid>
                <a:gridCol w="1201590"/>
                <a:gridCol w="1872208"/>
              </a:tblGrid>
              <a:tr h="370840">
                <a:tc gridSpan="2">
                  <a:txBody>
                    <a:bodyPr/>
                    <a:lstStyle/>
                    <a:p>
                      <a:pPr algn="ctr"/>
                      <a:r>
                        <a:rPr lang="en-GB" sz="2000" b="0" dirty="0" smtClean="0">
                          <a:latin typeface="Stencil" panose="040409050D0802020404" pitchFamily="82" charset="0"/>
                        </a:rPr>
                        <a:t>Earth Cupcakes</a:t>
                      </a:r>
                    </a:p>
                    <a:p>
                      <a:pPr algn="ctr"/>
                      <a:r>
                        <a:rPr lang="en-GB" sz="2000" b="0" dirty="0" smtClean="0">
                          <a:latin typeface="Stencil" panose="040409050D0802020404" pitchFamily="82" charset="0"/>
                        </a:rPr>
                        <a:t>Ingredients</a:t>
                      </a:r>
                      <a:endParaRPr lang="en-GB" sz="2000" b="0" dirty="0">
                        <a:latin typeface="Stencil" panose="040409050D0802020404" pitchFamily="82"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dirty="0"/>
                    </a:p>
                  </a:txBody>
                  <a:tcPr/>
                </a:tc>
              </a:tr>
              <a:tr h="370840">
                <a:tc>
                  <a:txBody>
                    <a:bodyPr/>
                    <a:lstStyle/>
                    <a:p>
                      <a:r>
                        <a:rPr lang="en-GB" dirty="0" smtClean="0">
                          <a:latin typeface="Comic Sans MS" panose="030F0702030302020204" pitchFamily="66" charset="0"/>
                        </a:rPr>
                        <a:t>100g</a:t>
                      </a:r>
                    </a:p>
                    <a:p>
                      <a:r>
                        <a:rPr lang="en-GB" dirty="0" smtClean="0">
                          <a:latin typeface="Comic Sans MS" panose="030F0702030302020204" pitchFamily="66" charset="0"/>
                        </a:rPr>
                        <a:t>100g</a:t>
                      </a:r>
                    </a:p>
                    <a:p>
                      <a:r>
                        <a:rPr lang="en-GB" dirty="0" smtClean="0">
                          <a:latin typeface="Comic Sans MS" panose="030F0702030302020204" pitchFamily="66" charset="0"/>
                        </a:rPr>
                        <a:t>2 medium</a:t>
                      </a:r>
                    </a:p>
                    <a:p>
                      <a:r>
                        <a:rPr lang="en-GB" dirty="0" smtClean="0">
                          <a:latin typeface="Comic Sans MS" panose="030F0702030302020204" pitchFamily="66" charset="0"/>
                        </a:rPr>
                        <a:t>100g</a:t>
                      </a:r>
                      <a:endParaRPr lang="en-GB" dirty="0">
                        <a:latin typeface="Comic Sans MS" panose="030F0702030302020204"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smtClean="0">
                          <a:latin typeface="Comic Sans MS" panose="030F0702030302020204" pitchFamily="66" charset="0"/>
                        </a:rPr>
                        <a:t>Marg</a:t>
                      </a:r>
                    </a:p>
                    <a:p>
                      <a:r>
                        <a:rPr lang="en-GB" dirty="0" smtClean="0">
                          <a:latin typeface="Comic Sans MS" panose="030F0702030302020204" pitchFamily="66" charset="0"/>
                        </a:rPr>
                        <a:t>Caster Sugar</a:t>
                      </a:r>
                    </a:p>
                    <a:p>
                      <a:r>
                        <a:rPr lang="en-GB" dirty="0" smtClean="0">
                          <a:latin typeface="Comic Sans MS" panose="030F0702030302020204" pitchFamily="66" charset="0"/>
                        </a:rPr>
                        <a:t>Eggs</a:t>
                      </a:r>
                    </a:p>
                    <a:p>
                      <a:r>
                        <a:rPr lang="en-GB" dirty="0" smtClean="0">
                          <a:latin typeface="Comic Sans MS" panose="030F0702030302020204" pitchFamily="66" charset="0"/>
                        </a:rPr>
                        <a:t>S.R.</a:t>
                      </a:r>
                      <a:r>
                        <a:rPr lang="en-GB" baseline="0" dirty="0" smtClean="0">
                          <a:latin typeface="Comic Sans MS" panose="030F0702030302020204" pitchFamily="66" charset="0"/>
                        </a:rPr>
                        <a:t> Flour</a:t>
                      </a:r>
                      <a:endParaRPr lang="en-GB" dirty="0">
                        <a:latin typeface="Comic Sans MS" panose="030F0702030302020204"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cxnSp>
        <p:nvCxnSpPr>
          <p:cNvPr id="6" name="Straight Connector 5"/>
          <p:cNvCxnSpPr/>
          <p:nvPr/>
        </p:nvCxnSpPr>
        <p:spPr>
          <a:xfrm>
            <a:off x="260648" y="6012160"/>
            <a:ext cx="63367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2" name="Picture 4" descr="See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4" y="6084168"/>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Raisi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24" y="6600541"/>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eanu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573" y="6084168"/>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hee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124" y="6655668"/>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ar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9961" y="6084168"/>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Str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624" y="6600541"/>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ow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1461" y="6084168"/>
            <a:ext cx="8572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Scissor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1461" y="6655668"/>
            <a:ext cx="571500" cy="571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20345" y="6057453"/>
            <a:ext cx="4465039" cy="1538883"/>
          </a:xfrm>
          <a:prstGeom prst="rect">
            <a:avLst/>
          </a:prstGeom>
          <a:noFill/>
        </p:spPr>
        <p:txBody>
          <a:bodyPr wrap="square" rtlCol="0">
            <a:spAutoFit/>
          </a:bodyPr>
          <a:lstStyle/>
          <a:p>
            <a:pPr algn="ctr"/>
            <a:r>
              <a:rPr lang="en-GB" sz="2000" dirty="0" smtClean="0">
                <a:latin typeface="Stencil" panose="040409050D0802020404" pitchFamily="82" charset="0"/>
              </a:rPr>
              <a:t>Bird Feeder</a:t>
            </a:r>
          </a:p>
          <a:p>
            <a:pPr algn="ctr"/>
            <a:r>
              <a:rPr lang="en-GB" sz="2000" dirty="0" smtClean="0">
                <a:latin typeface="Stencil" panose="040409050D0802020404" pitchFamily="82" charset="0"/>
              </a:rPr>
              <a:t>Ingredients</a:t>
            </a:r>
          </a:p>
          <a:p>
            <a:pPr algn="ctr"/>
            <a:r>
              <a:rPr lang="en-GB" dirty="0">
                <a:latin typeface="Comic Sans MS" panose="030F0702030302020204" pitchFamily="66" charset="0"/>
              </a:rPr>
              <a:t>Good quality bird seed; raisins; peanuts; grated cheese; suet or lard; yoghurt pots; string; mixing bowl; </a:t>
            </a:r>
            <a:r>
              <a:rPr lang="en-GB" dirty="0" smtClean="0">
                <a:latin typeface="Comic Sans MS" panose="030F0702030302020204" pitchFamily="66" charset="0"/>
              </a:rPr>
              <a:t>scissors</a:t>
            </a:r>
            <a:endParaRPr lang="en-GB" dirty="0">
              <a:latin typeface="Comic Sans MS" panose="030F0702030302020204" pitchFamily="66" charset="0"/>
            </a:endParaRPr>
          </a:p>
        </p:txBody>
      </p:sp>
      <p:sp>
        <p:nvSpPr>
          <p:cNvPr id="10" name="TextBox 9"/>
          <p:cNvSpPr txBox="1"/>
          <p:nvPr/>
        </p:nvSpPr>
        <p:spPr>
          <a:xfrm>
            <a:off x="-27384" y="7308304"/>
            <a:ext cx="6885384" cy="2062103"/>
          </a:xfrm>
          <a:prstGeom prst="rect">
            <a:avLst/>
          </a:prstGeom>
          <a:noFill/>
        </p:spPr>
        <p:txBody>
          <a:bodyPr wrap="square" rtlCol="0">
            <a:spAutoFit/>
          </a:bodyPr>
          <a:lstStyle/>
          <a:p>
            <a:r>
              <a:rPr lang="en-GB" sz="2000" dirty="0" smtClean="0">
                <a:latin typeface="Stencil" panose="040409050D0802020404" pitchFamily="82" charset="0"/>
              </a:rPr>
              <a:t>Method</a:t>
            </a:r>
          </a:p>
          <a:p>
            <a:pPr algn="ctr"/>
            <a:r>
              <a:rPr lang="en-GB" dirty="0" smtClean="0">
                <a:latin typeface="Comic Sans MS" panose="030F0702030302020204" pitchFamily="66" charset="0"/>
              </a:rPr>
              <a:t>Make a hole in the bottom of a yoghurt pot and thread string through to create a loop to tie it up. Cut the lard into small pieces, Add all the other ingredients until the fat holds it together. Fill the yoghurt pot with mixture and then leave in the fridge for it to set</a:t>
            </a:r>
            <a:r>
              <a:rPr lang="en-GB" dirty="0" smtClean="0"/>
              <a:t>. </a:t>
            </a:r>
          </a:p>
          <a:p>
            <a:endParaRPr lang="en-GB" dirty="0"/>
          </a:p>
        </p:txBody>
      </p:sp>
    </p:spTree>
    <p:extLst>
      <p:ext uri="{BB962C8B-B14F-4D97-AF65-F5344CB8AC3E}">
        <p14:creationId xmlns:p14="http://schemas.microsoft.com/office/powerpoint/2010/main" val="2485122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liparthut.com/clip-arts/969/rubber-band-969037.jpg"/>
          <p:cNvPicPr>
            <a:picLocks noChangeAspect="1" noChangeArrowheads="1"/>
          </p:cNvPicPr>
          <p:nvPr/>
        </p:nvPicPr>
        <p:blipFill rotWithShape="1">
          <a:blip r:embed="rId2">
            <a:extLst>
              <a:ext uri="{28A0092B-C50C-407E-A947-70E740481C1C}">
                <a14:useLocalDpi xmlns:a14="http://schemas.microsoft.com/office/drawing/2010/main" val="0"/>
              </a:ext>
            </a:extLst>
          </a:blip>
          <a:srcRect l="11891"/>
          <a:stretch/>
        </p:blipFill>
        <p:spPr bwMode="auto">
          <a:xfrm>
            <a:off x="0" y="3275856"/>
            <a:ext cx="4471440" cy="33771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156176"/>
            <a:ext cx="6858000" cy="3016210"/>
          </a:xfrm>
          <a:prstGeom prst="rect">
            <a:avLst/>
          </a:prstGeom>
        </p:spPr>
        <p:txBody>
          <a:bodyPr wrap="square">
            <a:spAutoFit/>
          </a:bodyPr>
          <a:lstStyle/>
          <a:p>
            <a:pPr algn="ctr"/>
            <a:r>
              <a:rPr lang="en-GB" sz="1900" dirty="0" smtClean="0">
                <a:latin typeface="Comic Sans MS" panose="030F0702030302020204" pitchFamily="66" charset="0"/>
              </a:rPr>
              <a:t>Secret Agents, we need you to work together to Save Sam the Snake. </a:t>
            </a:r>
            <a:r>
              <a:rPr lang="en-GB" sz="1900" dirty="0">
                <a:latin typeface="Comic Sans MS" panose="030F0702030302020204" pitchFamily="66" charset="0"/>
              </a:rPr>
              <a:t>After encountering the deadly rapids, </a:t>
            </a:r>
            <a:r>
              <a:rPr lang="en-GB" sz="1900" dirty="0" smtClean="0">
                <a:latin typeface="Comic Sans MS" panose="030F0702030302020204" pitchFamily="66" charset="0"/>
              </a:rPr>
              <a:t>Sam’s boat </a:t>
            </a:r>
            <a:r>
              <a:rPr lang="en-GB" sz="1900" dirty="0">
                <a:latin typeface="Comic Sans MS" panose="030F0702030302020204" pitchFamily="66" charset="0"/>
              </a:rPr>
              <a:t>capsized.  Sam cannot swim and his life </a:t>
            </a:r>
            <a:r>
              <a:rPr lang="en-GB" sz="1900" dirty="0" smtClean="0">
                <a:latin typeface="Comic Sans MS" panose="030F0702030302020204" pitchFamily="66" charset="0"/>
              </a:rPr>
              <a:t>ring is </a:t>
            </a:r>
            <a:r>
              <a:rPr lang="en-GB" sz="1900" dirty="0">
                <a:latin typeface="Comic Sans MS" panose="030F0702030302020204" pitchFamily="66" charset="0"/>
              </a:rPr>
              <a:t>trapped under his boat. He now sits on top of his boat with his oar, contemplating what to do next. You must SAVE SAM by flipping the boat back over, sitting Sam in it and popping on his Life Vest. However, you cannot touch Sam. You may use the </a:t>
            </a:r>
            <a:r>
              <a:rPr lang="en-GB" sz="1900" dirty="0" smtClean="0">
                <a:latin typeface="Comic Sans MS" panose="030F0702030302020204" pitchFamily="66" charset="0"/>
              </a:rPr>
              <a:t>paperclips, elastic band and the </a:t>
            </a:r>
            <a:r>
              <a:rPr lang="en-GB" sz="1900" dirty="0">
                <a:latin typeface="Comic Sans MS" panose="030F0702030302020204" pitchFamily="66" charset="0"/>
              </a:rPr>
              <a:t>‘oar’ provided but you cannot stab him or let him fall into the </a:t>
            </a:r>
            <a:r>
              <a:rPr lang="en-GB" sz="1900" dirty="0" smtClean="0">
                <a:latin typeface="Comic Sans MS" panose="030F0702030302020204" pitchFamily="66" charset="0"/>
              </a:rPr>
              <a:t>water and drown.</a:t>
            </a:r>
            <a:endParaRPr lang="en-GB" sz="1900" dirty="0">
              <a:latin typeface="Comic Sans MS" panose="030F0702030302020204" pitchFamily="66" charset="0"/>
            </a:endParaRPr>
          </a:p>
        </p:txBody>
      </p:sp>
      <p:pic>
        <p:nvPicPr>
          <p:cNvPr id="6" name="Picture 4" descr="http://ecx.images-amazon.com/images/I/41UhcG7FtHL._SY300_.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3667" l="10000" r="95000">
                        <a14:foregroundMark x1="41333" y1="44000" x2="41333" y2="44000"/>
                        <a14:foregroundMark x1="37000" y1="25333" x2="37000" y2="25333"/>
                        <a14:foregroundMark x1="18667" y1="23667" x2="18667" y2="23667"/>
                      </a14:backgroundRemoval>
                    </a14:imgEffect>
                  </a14:imgLayer>
                </a14:imgProps>
              </a:ext>
              <a:ext uri="{28A0092B-C50C-407E-A947-70E740481C1C}">
                <a14:useLocalDpi xmlns:a14="http://schemas.microsoft.com/office/drawing/2010/main" val="0"/>
              </a:ext>
            </a:extLst>
          </a:blip>
          <a:srcRect/>
          <a:stretch>
            <a:fillRect/>
          </a:stretch>
        </p:blipFill>
        <p:spPr bwMode="auto">
          <a:xfrm>
            <a:off x="-315416" y="1825985"/>
            <a:ext cx="2890031" cy="28900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e.warbyparker.com/img/annual-report-2013/day-images/0102_A_GummyPeachRing.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9697" b="77525" l="30036" r="70441"/>
                    </a14:imgEffect>
                  </a14:imgLayer>
                </a14:imgProps>
              </a:ext>
              <a:ext uri="{28A0092B-C50C-407E-A947-70E740481C1C}">
                <a14:useLocalDpi xmlns:a14="http://schemas.microsoft.com/office/drawing/2010/main" val="0"/>
              </a:ext>
            </a:extLst>
          </a:blip>
          <a:srcRect l="30646" t="18998" r="30293" b="22498"/>
          <a:stretch/>
        </p:blipFill>
        <p:spPr bwMode="auto">
          <a:xfrm>
            <a:off x="4365104" y="4427984"/>
            <a:ext cx="2444688" cy="17281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802673">
            <a:off x="2533183" y="2913003"/>
            <a:ext cx="2255757" cy="150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7721" b="100000" l="40493" r="98415"/>
                    </a14:imgEffect>
                  </a14:imgLayer>
                </a14:imgProps>
              </a:ext>
              <a:ext uri="{28A0092B-C50C-407E-A947-70E740481C1C}">
                <a14:useLocalDpi xmlns:a14="http://schemas.microsoft.com/office/drawing/2010/main" val="0"/>
              </a:ext>
            </a:extLst>
          </a:blip>
          <a:srcRect l="40675" t="27868"/>
          <a:stretch/>
        </p:blipFill>
        <p:spPr bwMode="auto">
          <a:xfrm rot="1605201">
            <a:off x="3275704" y="2470319"/>
            <a:ext cx="3110896" cy="391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96286" l="0" r="100000"/>
                    </a14:imgEffect>
                  </a14:imgLayer>
                </a14:imgProps>
              </a:ext>
              <a:ext uri="{28A0092B-C50C-407E-A947-70E740481C1C}">
                <a14:useLocalDpi xmlns:a14="http://schemas.microsoft.com/office/drawing/2010/main" val="0"/>
              </a:ext>
            </a:extLst>
          </a:blip>
          <a:srcRect/>
          <a:stretch>
            <a:fillRect/>
          </a:stretch>
        </p:blipFill>
        <p:spPr bwMode="auto">
          <a:xfrm>
            <a:off x="3003027" y="1259632"/>
            <a:ext cx="4026373" cy="2674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27644" y="2099227"/>
            <a:ext cx="2350765" cy="156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0648" y="35496"/>
            <a:ext cx="6336704" cy="2492990"/>
          </a:xfrm>
          <a:prstGeom prst="rect">
            <a:avLst/>
          </a:prstGeom>
          <a:noFill/>
        </p:spPr>
        <p:txBody>
          <a:bodyPr wrap="square" rtlCol="0">
            <a:spAutoFit/>
          </a:bodyPr>
          <a:lstStyle/>
          <a:p>
            <a:pPr algn="ctr"/>
            <a:r>
              <a:rPr lang="en-GB" sz="3600" b="1" u="sng" dirty="0" smtClean="0">
                <a:latin typeface="Stencil" panose="040409050D0802020404" pitchFamily="82" charset="0"/>
              </a:rPr>
              <a:t>Mission Number ten:</a:t>
            </a:r>
          </a:p>
          <a:p>
            <a:pPr algn="ctr"/>
            <a:r>
              <a:rPr lang="en-GB" sz="6000" u="sng" dirty="0" smtClean="0">
                <a:solidFill>
                  <a:srgbClr val="0070C0"/>
                </a:solidFill>
                <a:latin typeface="Stencil" panose="040409050D0802020404" pitchFamily="82" charset="0"/>
              </a:rPr>
              <a:t>The G-Team saves Sam</a:t>
            </a:r>
          </a:p>
        </p:txBody>
      </p:sp>
    </p:spTree>
    <p:extLst>
      <p:ext uri="{BB962C8B-B14F-4D97-AF65-F5344CB8AC3E}">
        <p14:creationId xmlns:p14="http://schemas.microsoft.com/office/powerpoint/2010/main" val="799645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0648" y="323528"/>
            <a:ext cx="6336704" cy="1754326"/>
          </a:xfrm>
          <a:prstGeom prst="rect">
            <a:avLst/>
          </a:prstGeom>
          <a:noFill/>
        </p:spPr>
        <p:txBody>
          <a:bodyPr wrap="square" rtlCol="0">
            <a:spAutoFit/>
          </a:bodyPr>
          <a:lstStyle/>
          <a:p>
            <a:pPr algn="ctr"/>
            <a:r>
              <a:rPr lang="en-GB" sz="3600" b="1" u="sng" dirty="0" smtClean="0">
                <a:latin typeface="Stencil" panose="040409050D0802020404" pitchFamily="82" charset="0"/>
              </a:rPr>
              <a:t>Mission Number ten:</a:t>
            </a:r>
          </a:p>
          <a:p>
            <a:pPr algn="ctr"/>
            <a:r>
              <a:rPr lang="en-GB" sz="7200" u="sng" dirty="0" smtClean="0">
                <a:solidFill>
                  <a:srgbClr val="0070C0"/>
                </a:solidFill>
                <a:latin typeface="Stencil" panose="040409050D0802020404" pitchFamily="82" charset="0"/>
              </a:rPr>
              <a:t>The G-Team</a:t>
            </a:r>
          </a:p>
        </p:txBody>
      </p:sp>
      <p:sp>
        <p:nvSpPr>
          <p:cNvPr id="4" name="TextBox 3"/>
          <p:cNvSpPr txBox="1"/>
          <p:nvPr/>
        </p:nvSpPr>
        <p:spPr>
          <a:xfrm>
            <a:off x="94320" y="2082492"/>
            <a:ext cx="6669360" cy="3170099"/>
          </a:xfrm>
          <a:prstGeom prst="rect">
            <a:avLst/>
          </a:prstGeom>
          <a:noFill/>
        </p:spPr>
        <p:txBody>
          <a:bodyPr wrap="square" rtlCol="0">
            <a:spAutoFit/>
          </a:bodyPr>
          <a:lstStyle/>
          <a:p>
            <a:pPr lvl="0" algn="ctr"/>
            <a:r>
              <a:rPr lang="en-GB" sz="2400" b="1" dirty="0" smtClean="0">
                <a:latin typeface="Comic Sans MS" panose="030F0702030302020204" pitchFamily="66" charset="0"/>
              </a:rPr>
              <a:t>I am Agent </a:t>
            </a:r>
          </a:p>
          <a:p>
            <a:pPr lvl="0" algn="ctr"/>
            <a:endParaRPr lang="en-GB" sz="1000" b="1" dirty="0">
              <a:solidFill>
                <a:prstClr val="black"/>
              </a:solidFill>
              <a:latin typeface="Comic Sans MS" panose="030F0702030302020204" pitchFamily="66" charset="0"/>
            </a:endParaRPr>
          </a:p>
          <a:p>
            <a:pPr lvl="0" algn="ctr"/>
            <a:r>
              <a:rPr lang="en-GB" sz="4000" b="1" dirty="0" smtClean="0">
                <a:solidFill>
                  <a:prstClr val="black"/>
                </a:solidFill>
                <a:latin typeface="Stencil" panose="040409050D0802020404" pitchFamily="82" charset="0"/>
              </a:rPr>
              <a:t>.………………………</a:t>
            </a:r>
            <a:endParaRPr lang="en-GB" sz="2400" b="1" dirty="0" smtClean="0">
              <a:latin typeface="Comic Sans MS" panose="030F0702030302020204" pitchFamily="66" charset="0"/>
            </a:endParaRPr>
          </a:p>
          <a:p>
            <a:pPr algn="ctr"/>
            <a:r>
              <a:rPr lang="en-GB" sz="2400" b="1" dirty="0" smtClean="0">
                <a:latin typeface="Comic Sans MS" panose="030F0702030302020204" pitchFamily="66" charset="0"/>
              </a:rPr>
              <a:t>And I am a member of the</a:t>
            </a:r>
          </a:p>
          <a:p>
            <a:pPr algn="ctr"/>
            <a:endParaRPr lang="en-GB" sz="1000" b="1" dirty="0" smtClean="0">
              <a:latin typeface="Comic Sans MS" panose="030F0702030302020204" pitchFamily="66" charset="0"/>
            </a:endParaRPr>
          </a:p>
          <a:p>
            <a:pPr lvl="0" algn="ctr"/>
            <a:r>
              <a:rPr lang="en-GB" sz="4000" b="1" dirty="0" smtClean="0">
                <a:solidFill>
                  <a:prstClr val="black"/>
                </a:solidFill>
                <a:latin typeface="Stencil" panose="040409050D0802020404" pitchFamily="82" charset="0"/>
              </a:rPr>
              <a:t>.…………………… </a:t>
            </a:r>
            <a:r>
              <a:rPr lang="en-GB" sz="3200" b="1" dirty="0" smtClean="0">
                <a:latin typeface="Comic Sans MS" panose="030F0702030302020204" pitchFamily="66" charset="0"/>
              </a:rPr>
              <a:t>Guides</a:t>
            </a:r>
            <a:r>
              <a:rPr lang="en-GB" sz="2400" b="1" dirty="0" smtClean="0">
                <a:latin typeface="Comic Sans MS" panose="030F0702030302020204" pitchFamily="66" charset="0"/>
              </a:rPr>
              <a:t> </a:t>
            </a:r>
          </a:p>
          <a:p>
            <a:pPr algn="ctr"/>
            <a:endParaRPr lang="en-GB" sz="1200" b="1" dirty="0" smtClean="0">
              <a:latin typeface="Comic Sans MS" panose="030F0702030302020204" pitchFamily="66" charset="0"/>
            </a:endParaRPr>
          </a:p>
          <a:p>
            <a:pPr algn="ctr"/>
            <a:r>
              <a:rPr lang="en-GB" sz="4000" b="1" dirty="0" smtClean="0">
                <a:latin typeface="Top Secret" panose="02000500000000000000" pitchFamily="2" charset="0"/>
              </a:rPr>
              <a:t>The</a:t>
            </a:r>
            <a:r>
              <a:rPr lang="en-GB" sz="4000" b="1" dirty="0" smtClean="0">
                <a:solidFill>
                  <a:srgbClr val="0070C0"/>
                </a:solidFill>
                <a:latin typeface="Top Secret" panose="02000500000000000000" pitchFamily="2" charset="0"/>
              </a:rPr>
              <a:t> g-team</a:t>
            </a:r>
            <a:r>
              <a:rPr lang="en-GB" sz="4000" b="1" dirty="0">
                <a:latin typeface="Top Secret" panose="02000500000000000000" pitchFamily="2" charset="0"/>
              </a:rPr>
              <a:t> </a:t>
            </a:r>
            <a:r>
              <a:rPr lang="en-GB" sz="4000" b="1" dirty="0" smtClean="0">
                <a:latin typeface="Top Secret" panose="02000500000000000000" pitchFamily="2" charset="0"/>
              </a:rPr>
              <a:t>Think I Am</a:t>
            </a:r>
            <a:endParaRPr lang="en-GB" sz="4000" b="1" dirty="0">
              <a:latin typeface="Top Secret" panose="02000500000000000000" pitchFamily="2" charset="0"/>
            </a:endParaRPr>
          </a:p>
        </p:txBody>
      </p:sp>
      <p:sp>
        <p:nvSpPr>
          <p:cNvPr id="2" name="Rectangle 1"/>
          <p:cNvSpPr/>
          <p:nvPr/>
        </p:nvSpPr>
        <p:spPr>
          <a:xfrm>
            <a:off x="94320" y="5292080"/>
            <a:ext cx="6669360" cy="37440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80057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8520"/>
            <a:ext cx="6858000" cy="584775"/>
          </a:xfrm>
          <a:prstGeom prst="rect">
            <a:avLst/>
          </a:prstGeom>
          <a:noFill/>
        </p:spPr>
        <p:txBody>
          <a:bodyPr wrap="square" rtlCol="0">
            <a:spAutoFit/>
          </a:bodyPr>
          <a:lstStyle/>
          <a:p>
            <a:pPr algn="ctr"/>
            <a:r>
              <a:rPr lang="en-GB" sz="3200" b="1" dirty="0" smtClean="0">
                <a:latin typeface="Stencil" panose="040409050D0802020404" pitchFamily="82" charset="0"/>
              </a:rPr>
              <a:t>Mission: </a:t>
            </a:r>
            <a:r>
              <a:rPr lang="en-GB" sz="3200" b="1" dirty="0" smtClean="0">
                <a:solidFill>
                  <a:srgbClr val="0070C0"/>
                </a:solidFill>
                <a:latin typeface="Stencil" panose="040409050D0802020404" pitchFamily="82" charset="0"/>
              </a:rPr>
              <a:t>Promise </a:t>
            </a:r>
            <a:r>
              <a:rPr lang="en-GB" sz="3200" b="1" dirty="0" smtClean="0">
                <a:solidFill>
                  <a:srgbClr val="FF0000"/>
                </a:solidFill>
                <a:latin typeface="Top Secret" panose="02000500000000000000" pitchFamily="2" charset="0"/>
              </a:rPr>
              <a:t>planning</a:t>
            </a:r>
          </a:p>
        </p:txBody>
      </p:sp>
      <p:graphicFrame>
        <p:nvGraphicFramePr>
          <p:cNvPr id="2" name="Table 1"/>
          <p:cNvGraphicFramePr>
            <a:graphicFrameLocks noGrp="1"/>
          </p:cNvGraphicFramePr>
          <p:nvPr>
            <p:extLst>
              <p:ext uri="{D42A27DB-BD31-4B8C-83A1-F6EECF244321}">
                <p14:modId xmlns:p14="http://schemas.microsoft.com/office/powerpoint/2010/main" val="849538903"/>
              </p:ext>
            </p:extLst>
          </p:nvPr>
        </p:nvGraphicFramePr>
        <p:xfrm>
          <a:off x="152636" y="395536"/>
          <a:ext cx="6552728" cy="8756501"/>
        </p:xfrm>
        <a:graphic>
          <a:graphicData uri="http://schemas.openxmlformats.org/drawingml/2006/table">
            <a:tbl>
              <a:tblPr firstRow="1" bandRow="1">
                <a:tableStyleId>{5940675A-B579-460E-94D1-54222C63F5DA}</a:tableStyleId>
              </a:tblPr>
              <a:tblGrid>
                <a:gridCol w="6552728"/>
              </a:tblGrid>
              <a:tr h="1807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Mission Number Two: </a:t>
                      </a:r>
                      <a:r>
                        <a:rPr kumimoji="0" lang="en-GB" sz="1600" b="1" i="0" u="none" strike="noStrike" kern="1200" cap="none" spc="0" normalizeH="0" baseline="0" noProof="0" dirty="0" smtClean="0">
                          <a:ln>
                            <a:noFill/>
                          </a:ln>
                          <a:solidFill>
                            <a:srgbClr val="0070C0"/>
                          </a:solidFill>
                          <a:effectLst/>
                          <a:uLnTx/>
                          <a:uFillTx/>
                          <a:latin typeface="Comic Sans MS" panose="030F0702030302020204" pitchFamily="66" charset="0"/>
                          <a:ea typeface="+mn-ea"/>
                          <a:cs typeface="+mn-cs"/>
                        </a:rPr>
                        <a:t>Zen-ify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Make a candle pot our of salt dough and paint/decorate 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Light candles and put them in the pots and sit in a circle to sing songs, read poems and talk about beliefs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Have a yoga or meditation session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Paint a Rock with the word ‘BELIEVE’ and share what you believe and have faith in</a:t>
                      </a:r>
                    </a:p>
                  </a:txBody>
                  <a:tcPr/>
                </a:tc>
              </a:tr>
              <a:tr h="1162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Mission Number Three: </a:t>
                      </a:r>
                      <a:r>
                        <a:rPr kumimoji="0" lang="en-GB" sz="1600" b="1" i="0" u="none" strike="noStrike" kern="1200" cap="none" spc="0" normalizeH="0" baseline="0" noProof="0" dirty="0" smtClean="0">
                          <a:ln>
                            <a:noFill/>
                          </a:ln>
                          <a:solidFill>
                            <a:srgbClr val="0070C0"/>
                          </a:solidFill>
                          <a:effectLst/>
                          <a:uLnTx/>
                          <a:uFillTx/>
                          <a:latin typeface="Comic Sans MS" panose="030F0702030302020204" pitchFamily="66" charset="0"/>
                          <a:ea typeface="+mn-ea"/>
                          <a:cs typeface="+mn-cs"/>
                        </a:rPr>
                        <a:t>Believe it or Not</a:t>
                      </a:r>
                      <a:endParaRPr kumimoji="0" lang="en-GB" sz="16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algn="ctr"/>
                      <a:r>
                        <a:rPr lang="en-GB" sz="1600" dirty="0" smtClean="0">
                          <a:latin typeface="Comic Sans MS" panose="030F0702030302020204" pitchFamily="66" charset="0"/>
                        </a:rPr>
                        <a:t>Word Game: Reading Real and Fake words and their definitions and get them to guess which are real and which are fake by running</a:t>
                      </a:r>
                      <a:r>
                        <a:rPr lang="en-GB" sz="1600" baseline="0" dirty="0" smtClean="0">
                          <a:latin typeface="Comic Sans MS" panose="030F0702030302020204" pitchFamily="66" charset="0"/>
                        </a:rPr>
                        <a:t> between 2 sides of the hall (real v fake). The ones who guess wrong are out and keep going until you have a winner</a:t>
                      </a:r>
                      <a:endParaRPr lang="en-GB" sz="1600" dirty="0" smtClean="0">
                        <a:latin typeface="Comic Sans MS" panose="030F0702030302020204" pitchFamily="66" charset="0"/>
                      </a:endParaRPr>
                    </a:p>
                    <a:p>
                      <a:pPr algn="ctr"/>
                      <a:r>
                        <a:rPr lang="en-GB" sz="1600" dirty="0" smtClean="0">
                          <a:latin typeface="Comic Sans MS" panose="030F0702030302020204" pitchFamily="66" charset="0"/>
                        </a:rPr>
                        <a:t>The promise hasn’t always</a:t>
                      </a:r>
                      <a:r>
                        <a:rPr lang="en-GB" sz="1600" baseline="0" dirty="0" smtClean="0">
                          <a:latin typeface="Comic Sans MS" panose="030F0702030302020204" pitchFamily="66" charset="0"/>
                        </a:rPr>
                        <a:t> been the same – talk about its evolution: love my god and serve country </a:t>
                      </a:r>
                    </a:p>
                    <a:p>
                      <a:pPr algn="ctr"/>
                      <a:r>
                        <a:rPr lang="en-GB" sz="1600" baseline="0" dirty="0" smtClean="0">
                          <a:latin typeface="Comic Sans MS" panose="030F0702030302020204" pitchFamily="66" charset="0"/>
                        </a:rPr>
                        <a:t>Ask the girls if they can do something weird or extraordinary.</a:t>
                      </a:r>
                      <a:endParaRPr lang="en-GB" sz="1600" dirty="0" smtClean="0">
                        <a:latin typeface="Comic Sans MS" panose="030F0702030302020204" pitchFamily="66" charset="0"/>
                      </a:endParaRPr>
                    </a:p>
                  </a:txBody>
                  <a:tcPr/>
                </a:tc>
              </a:tr>
              <a:tr h="1162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Mission Number Four: </a:t>
                      </a:r>
                      <a:r>
                        <a:rPr kumimoji="0" lang="en-GB" sz="1600" b="1" i="0" u="none" strike="noStrike" kern="1200" cap="none" spc="0" normalizeH="0" baseline="0" noProof="0" dirty="0" smtClean="0">
                          <a:ln>
                            <a:noFill/>
                          </a:ln>
                          <a:solidFill>
                            <a:srgbClr val="0070C0"/>
                          </a:solidFill>
                          <a:effectLst/>
                          <a:uLnTx/>
                          <a:uFillTx/>
                          <a:latin typeface="Comic Sans MS" panose="030F0702030302020204" pitchFamily="66" charset="0"/>
                          <a:ea typeface="+mn-ea"/>
                          <a:cs typeface="+mn-cs"/>
                        </a:rPr>
                        <a:t>God Save Our Queen</a:t>
                      </a:r>
                    </a:p>
                    <a:p>
                      <a:pPr algn="ctr"/>
                      <a:r>
                        <a:rPr lang="en-GB" sz="1600" dirty="0" smtClean="0">
                          <a:latin typeface="Comic Sans MS" panose="030F0702030302020204" pitchFamily="66" charset="0"/>
                        </a:rPr>
                        <a:t>Sing </a:t>
                      </a:r>
                      <a:r>
                        <a:rPr lang="en-GB" sz="1600" baseline="0" dirty="0" smtClean="0">
                          <a:latin typeface="Comic Sans MS" panose="030F0702030302020204" pitchFamily="66" charset="0"/>
                        </a:rPr>
                        <a:t> the national anthem</a:t>
                      </a:r>
                    </a:p>
                    <a:p>
                      <a:pPr algn="ctr"/>
                      <a:r>
                        <a:rPr lang="en-GB" sz="1600" baseline="0" dirty="0" smtClean="0">
                          <a:latin typeface="Comic Sans MS" panose="030F0702030302020204" pitchFamily="66" charset="0"/>
                        </a:rPr>
                        <a:t>Use stamps to create an arty print of the queen</a:t>
                      </a:r>
                    </a:p>
                    <a:p>
                      <a:pPr algn="ctr"/>
                      <a:r>
                        <a:rPr lang="en-GB" sz="1600" baseline="0" dirty="0" smtClean="0">
                          <a:latin typeface="Comic Sans MS" panose="030F0702030302020204" pitchFamily="66" charset="0"/>
                        </a:rPr>
                        <a:t>Hold a Queen of Hearts Tea  Party with Home baked Tarts!</a:t>
                      </a:r>
                    </a:p>
                    <a:p>
                      <a:pPr algn="ctr"/>
                      <a:r>
                        <a:rPr lang="en-GB" sz="1600" baseline="0" dirty="0" smtClean="0">
                          <a:latin typeface="Comic Sans MS" panose="030F0702030302020204" pitchFamily="66" charset="0"/>
                        </a:rPr>
                        <a:t>Discuss with the Guides what they would do if they were queen for the day</a:t>
                      </a:r>
                      <a:endParaRPr lang="en-GB" sz="1600" dirty="0">
                        <a:latin typeface="Comic Sans MS" panose="030F0702030302020204" pitchFamily="66" charset="0"/>
                      </a:endParaRPr>
                    </a:p>
                  </a:txBody>
                  <a:tcPr/>
                </a:tc>
              </a:tr>
              <a:tr h="7483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Mission Number Five: </a:t>
                      </a:r>
                      <a:r>
                        <a:rPr kumimoji="0" lang="en-GB" sz="1600" b="1" i="0" u="none" strike="noStrike" kern="1200" cap="none" spc="0" normalizeH="0" baseline="0" noProof="0" dirty="0" smtClean="0">
                          <a:ln>
                            <a:noFill/>
                          </a:ln>
                          <a:solidFill>
                            <a:srgbClr val="0070C0"/>
                          </a:solidFill>
                          <a:effectLst/>
                          <a:uLnTx/>
                          <a:uFillTx/>
                          <a:latin typeface="Comic Sans MS" panose="030F0702030302020204" pitchFamily="66" charset="0"/>
                          <a:ea typeface="+mn-ea"/>
                          <a:cs typeface="+mn-cs"/>
                        </a:rPr>
                        <a:t>Secretly Serving Others</a:t>
                      </a:r>
                      <a:endParaRPr kumimoji="0" lang="en-GB" sz="1600" b="1" i="0" u="none" strike="noStrike" kern="1200" cap="none" spc="0" normalizeH="0" baseline="0" noProof="0" dirty="0" smtClean="0">
                        <a:ln>
                          <a:noFill/>
                        </a:ln>
                        <a:solidFill>
                          <a:srgbClr val="FFC000"/>
                        </a:solidFill>
                        <a:effectLst/>
                        <a:uLnTx/>
                        <a:uFillTx/>
                        <a:latin typeface="Comic Sans MS" panose="030F0702030302020204" pitchFamily="66" charset="0"/>
                        <a:ea typeface="+mn-ea"/>
                        <a:cs typeface="+mn-cs"/>
                      </a:endParaRPr>
                    </a:p>
                    <a:p>
                      <a:pPr algn="ctr"/>
                      <a:r>
                        <a:rPr lang="en-GB" sz="1600" dirty="0" smtClean="0">
                          <a:latin typeface="Comic Sans MS" panose="030F0702030302020204" pitchFamily="66" charset="0"/>
                        </a:rPr>
                        <a:t>For the Next Seven Days you are required to perform random good deeds in order to help other people.</a:t>
                      </a:r>
                    </a:p>
                  </a:txBody>
                  <a:tcPr/>
                </a:tc>
              </a:tr>
              <a:tr h="21572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Mission Number Six: </a:t>
                      </a:r>
                      <a:r>
                        <a:rPr kumimoji="0" lang="en-GB" sz="1600" b="1" i="0" u="none" strike="noStrike" kern="1200" cap="none" spc="0" normalizeH="0" baseline="0" noProof="0" dirty="0" smtClean="0">
                          <a:ln>
                            <a:noFill/>
                          </a:ln>
                          <a:solidFill>
                            <a:srgbClr val="0070C0"/>
                          </a:solidFill>
                          <a:effectLst/>
                          <a:uLnTx/>
                          <a:uFillTx/>
                          <a:latin typeface="Comic Sans MS" panose="030F0702030302020204" pitchFamily="66" charset="0"/>
                          <a:ea typeface="+mn-ea"/>
                          <a:cs typeface="+mn-cs"/>
                        </a:rPr>
                        <a:t>M.U.M.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M.U.M. Night: Invite Mums, Guardians, God Mums, Sisters or Mother Figures to join you for a meeting to celebrate being a ‘unique me’. Get them to make origami flower bookmarks together and write a compliment about each other on the flowers petals. Get them to give each other a mini-pamper session and show how to hand massage. Get them talking by giving them a template for a fortune teller with leading questions for discussion.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Get each guide to ‘Make a Date’ with their M.U.M. to do something together and snap a selfie  of this, and tell the unit all about it</a:t>
                      </a:r>
                    </a:p>
                  </a:txBody>
                  <a:tcPr/>
                </a:tc>
              </a:tr>
            </a:tbl>
          </a:graphicData>
        </a:graphic>
      </p:graphicFrame>
    </p:spTree>
    <p:extLst>
      <p:ext uri="{BB962C8B-B14F-4D97-AF65-F5344CB8AC3E}">
        <p14:creationId xmlns:p14="http://schemas.microsoft.com/office/powerpoint/2010/main" val="81053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6512"/>
            <a:ext cx="6858000" cy="646331"/>
          </a:xfrm>
          <a:prstGeom prst="rect">
            <a:avLst/>
          </a:prstGeom>
          <a:noFill/>
        </p:spPr>
        <p:txBody>
          <a:bodyPr wrap="square" rtlCol="0">
            <a:spAutoFit/>
          </a:bodyPr>
          <a:lstStyle/>
          <a:p>
            <a:pPr algn="ctr"/>
            <a:r>
              <a:rPr lang="en-GB" sz="3600" b="1" dirty="0" smtClean="0">
                <a:latin typeface="Stencil" panose="040409050D0802020404" pitchFamily="82" charset="0"/>
              </a:rPr>
              <a:t>Mission: </a:t>
            </a:r>
            <a:r>
              <a:rPr lang="en-GB" sz="3600" b="1" dirty="0" smtClean="0">
                <a:solidFill>
                  <a:srgbClr val="0070C0"/>
                </a:solidFill>
                <a:latin typeface="Stencil" panose="040409050D0802020404" pitchFamily="82" charset="0"/>
              </a:rPr>
              <a:t>Promise </a:t>
            </a:r>
            <a:r>
              <a:rPr lang="en-GB" sz="3600" b="1" dirty="0" smtClean="0">
                <a:solidFill>
                  <a:srgbClr val="FF0000"/>
                </a:solidFill>
                <a:latin typeface="Top Secret" panose="02000500000000000000" pitchFamily="2" charset="0"/>
              </a:rPr>
              <a:t>planning</a:t>
            </a:r>
          </a:p>
        </p:txBody>
      </p:sp>
      <p:graphicFrame>
        <p:nvGraphicFramePr>
          <p:cNvPr id="3" name="Table 2"/>
          <p:cNvGraphicFramePr>
            <a:graphicFrameLocks noGrp="1"/>
          </p:cNvGraphicFramePr>
          <p:nvPr>
            <p:extLst>
              <p:ext uri="{D42A27DB-BD31-4B8C-83A1-F6EECF244321}">
                <p14:modId xmlns:p14="http://schemas.microsoft.com/office/powerpoint/2010/main" val="2710128065"/>
              </p:ext>
            </p:extLst>
          </p:nvPr>
        </p:nvGraphicFramePr>
        <p:xfrm>
          <a:off x="72008" y="732224"/>
          <a:ext cx="6741368" cy="8138160"/>
        </p:xfrm>
        <a:graphic>
          <a:graphicData uri="http://schemas.openxmlformats.org/drawingml/2006/table">
            <a:tbl>
              <a:tblPr firstRow="1" bandRow="1">
                <a:tableStyleId>{5940675A-B579-460E-94D1-54222C63F5DA}</a:tableStyleId>
              </a:tblPr>
              <a:tblGrid>
                <a:gridCol w="6741368"/>
              </a:tblGrid>
              <a:tr h="15805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Mission Number Seven: </a:t>
                      </a:r>
                      <a:r>
                        <a:rPr kumimoji="0" lang="en-GB" sz="1500" b="1" i="0" u="none" strike="noStrike" kern="1200" cap="none" spc="0" normalizeH="0" baseline="0" noProof="0" dirty="0" smtClean="0">
                          <a:ln>
                            <a:noFill/>
                          </a:ln>
                          <a:solidFill>
                            <a:srgbClr val="0070C0"/>
                          </a:solidFill>
                          <a:effectLst/>
                          <a:uLnTx/>
                          <a:uFillTx/>
                          <a:latin typeface="Comic Sans MS" panose="030F0702030302020204" pitchFamily="66" charset="0"/>
                          <a:ea typeface="+mn-ea"/>
                          <a:cs typeface="+mn-cs"/>
                        </a:rPr>
                        <a:t>Diffuse the Bomb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Time is running out. In order to diffuse the Bomb threatening GGHQ we need a password. In order to find the password the guides must pop a load of balloons – some of which include pieces of bunting which have the promise written on. They must pop all of the balloons to find these as they are the code to stop the bomb. Once all the pieces of the code have been found the Guides must race against time and each other to thread the bunting onto string in the correct order to spell out the promise.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Trefoil Beetle Drive with sweets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Decode the promise – code spinner</a:t>
                      </a:r>
                      <a:endParaRPr lang="en-GB" sz="1500" b="0" dirty="0">
                        <a:solidFill>
                          <a:schemeClr val="tx1"/>
                        </a:solidFill>
                        <a:latin typeface="Comic Sans MS" panose="030F0702030302020204" pitchFamily="66" charset="0"/>
                      </a:endParaRPr>
                    </a:p>
                  </a:txBody>
                  <a:tcPr/>
                </a:tc>
              </a:tr>
              <a:tr h="709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Mission Number Eight: </a:t>
                      </a:r>
                      <a:r>
                        <a:rPr kumimoji="0" lang="en-GB" sz="1500" b="1" i="0" u="none" strike="noStrike" kern="1200" cap="none" spc="0" normalizeH="0" baseline="0" noProof="0" dirty="0" smtClean="0">
                          <a:ln>
                            <a:noFill/>
                          </a:ln>
                          <a:solidFill>
                            <a:srgbClr val="0070C0"/>
                          </a:solidFill>
                          <a:effectLst/>
                          <a:uLnTx/>
                          <a:uFillTx/>
                          <a:latin typeface="Comic Sans MS" panose="030F0702030302020204" pitchFamily="66" charset="0"/>
                          <a:ea typeface="+mn-ea"/>
                          <a:cs typeface="+mn-cs"/>
                        </a:rPr>
                        <a:t>Fingers and Thumbs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Heart hands with what they love about guides on one and what they love about themselves on the other that can then be folded into a salute</a:t>
                      </a:r>
                      <a:endParaRPr lang="en-GB" sz="1500" b="0" dirty="0">
                        <a:solidFill>
                          <a:schemeClr val="tx1"/>
                        </a:solidFill>
                        <a:latin typeface="Comic Sans MS" panose="030F0702030302020204" pitchFamily="66" charset="0"/>
                      </a:endParaRPr>
                    </a:p>
                  </a:txBody>
                  <a:tcPr/>
                </a:tc>
              </a:tr>
              <a:tr h="15805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Mission Number Nine: </a:t>
                      </a:r>
                      <a:r>
                        <a:rPr kumimoji="0" lang="en-GB" sz="1500" b="1" i="0" u="none" strike="noStrike" kern="1200" cap="none" spc="0" normalizeH="0" baseline="0" noProof="0" dirty="0" smtClean="0">
                          <a:ln>
                            <a:noFill/>
                          </a:ln>
                          <a:solidFill>
                            <a:srgbClr val="0070C0"/>
                          </a:solidFill>
                          <a:effectLst/>
                          <a:uLnTx/>
                          <a:uFillTx/>
                          <a:latin typeface="Comic Sans MS" panose="030F0702030302020204" pitchFamily="66" charset="0"/>
                          <a:ea typeface="+mn-ea"/>
                          <a:cs typeface="+mn-cs"/>
                        </a:rPr>
                        <a:t>Save the Earth it’s the only planet with chocolate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Turn off lights, taps and hold an eco night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Have a meeting in the dark – maybe your zen night with candles or playing games in the dark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Make a bird feeder and hang it up – photograph any birds feeding on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Use the bottom of a bottle to be a plant pot or decorate a plastic plant pot and plant some seeds – these will grow as your grow in guiding and they will blossom as you blossom – take photos to document this and share using a special unit hashtag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Make earth cupcakes – blue and green tie dye cake mix and top with white chocolate frosting serving as snow and talk about how it is getting  rarer with global warming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smtClean="0">
                          <a:ln>
                            <a:noFill/>
                          </a:ln>
                          <a:solidFill>
                            <a:schemeClr val="tx1"/>
                          </a:solidFill>
                          <a:effectLst/>
                          <a:uLnTx/>
                          <a:uFillTx/>
                          <a:latin typeface="Comic Sans MS" panose="030F0702030302020204" pitchFamily="66" charset="0"/>
                          <a:ea typeface="+mn-ea"/>
                          <a:cs typeface="+mn-cs"/>
                        </a:rPr>
                        <a:t>Use the fruits of the earth to make kebabs and dip them in chocolate </a:t>
                      </a:r>
                    </a:p>
                  </a:txBody>
                  <a:tcPr/>
                </a:tc>
              </a:tr>
              <a:tr h="15157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Mission Number Ten: </a:t>
                      </a:r>
                      <a:r>
                        <a:rPr kumimoji="0" lang="en-GB" sz="1500" b="1" i="0" u="none" strike="noStrike" kern="1200" cap="none" spc="0" normalizeH="0" baseline="0" noProof="0" dirty="0" smtClean="0">
                          <a:ln>
                            <a:noFill/>
                          </a:ln>
                          <a:solidFill>
                            <a:srgbClr val="0070C0"/>
                          </a:solidFill>
                          <a:effectLst/>
                          <a:uLnTx/>
                          <a:uFillTx/>
                          <a:latin typeface="Comic Sans MS" panose="030F0702030302020204" pitchFamily="66" charset="0"/>
                          <a:ea typeface="+mn-ea"/>
                          <a:cs typeface="+mn-cs"/>
                        </a:rPr>
                        <a:t>The G-Team</a:t>
                      </a:r>
                    </a:p>
                    <a:p>
                      <a:r>
                        <a:rPr lang="en-GB" sz="1500" dirty="0" smtClean="0">
                          <a:latin typeface="Comic Sans MS" panose="030F0702030302020204" pitchFamily="66" charset="0"/>
                        </a:rPr>
                        <a:t>Celebrate</a:t>
                      </a:r>
                      <a:r>
                        <a:rPr lang="en-GB" sz="1500" baseline="0" dirty="0" smtClean="0">
                          <a:latin typeface="Comic Sans MS" panose="030F0702030302020204" pitchFamily="66" charset="0"/>
                        </a:rPr>
                        <a:t> being part of the guiding family and have your promise ceremony and welcome all new members into the folds of your unit.</a:t>
                      </a:r>
                    </a:p>
                    <a:p>
                      <a:r>
                        <a:rPr lang="en-GB" sz="1500" baseline="0" dirty="0" smtClean="0">
                          <a:latin typeface="Comic Sans MS" panose="030F0702030302020204" pitchFamily="66" charset="0"/>
                        </a:rPr>
                        <a:t>Mission: Save Sam (Challenge in Teams)</a:t>
                      </a:r>
                    </a:p>
                    <a:p>
                      <a:r>
                        <a:rPr lang="en-GB" sz="1500" baseline="0" dirty="0" smtClean="0">
                          <a:latin typeface="Comic Sans MS" panose="030F0702030302020204" pitchFamily="66" charset="0"/>
                        </a:rPr>
                        <a:t>Leave your Mission Promise Top Secret Book Open ready for each of the other Guides to write something nice about you in.</a:t>
                      </a:r>
                    </a:p>
                    <a:p>
                      <a:r>
                        <a:rPr lang="en-GB" sz="1500" baseline="0" dirty="0" smtClean="0">
                          <a:latin typeface="Comic Sans MS" panose="030F0702030302020204" pitchFamily="66" charset="0"/>
                        </a:rPr>
                        <a:t>Play some team games.</a:t>
                      </a:r>
                      <a:endParaRPr lang="en-GB" sz="1500" dirty="0">
                        <a:latin typeface="Comic Sans MS" panose="030F0702030302020204" pitchFamily="66" charset="0"/>
                      </a:endParaRPr>
                    </a:p>
                  </a:txBody>
                  <a:tcPr/>
                </a:tc>
              </a:tr>
            </a:tbl>
          </a:graphicData>
        </a:graphic>
      </p:graphicFrame>
    </p:spTree>
    <p:extLst>
      <p:ext uri="{BB962C8B-B14F-4D97-AF65-F5344CB8AC3E}">
        <p14:creationId xmlns:p14="http://schemas.microsoft.com/office/powerpoint/2010/main" val="2036409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320" y="35496"/>
            <a:ext cx="6669360" cy="9694962"/>
          </a:xfrm>
          <a:prstGeom prst="rect">
            <a:avLst/>
          </a:prstGeom>
          <a:noFill/>
        </p:spPr>
        <p:txBody>
          <a:bodyPr wrap="square" rtlCol="0">
            <a:spAutoFit/>
          </a:bodyPr>
          <a:lstStyle/>
          <a:p>
            <a:pPr algn="ctr"/>
            <a:r>
              <a:rPr lang="en-GB" sz="3200" u="sng" dirty="0" smtClean="0">
                <a:latin typeface="Stencil" panose="040409050D0802020404" pitchFamily="82" charset="0"/>
              </a:rPr>
              <a:t>Mission Number Three:</a:t>
            </a:r>
            <a:r>
              <a:rPr lang="en-GB" sz="3200" u="sng" dirty="0">
                <a:latin typeface="Stencil" panose="040409050D0802020404" pitchFamily="82" charset="0"/>
              </a:rPr>
              <a:t> </a:t>
            </a:r>
            <a:r>
              <a:rPr lang="en-GB" sz="3200" u="sng" dirty="0" smtClean="0">
                <a:solidFill>
                  <a:srgbClr val="0070C0"/>
                </a:solidFill>
                <a:latin typeface="Stencil" panose="040409050D0802020404" pitchFamily="82" charset="0"/>
              </a:rPr>
              <a:t>Believe it or not</a:t>
            </a:r>
          </a:p>
          <a:p>
            <a:pPr algn="ctr"/>
            <a:r>
              <a:rPr lang="en-GB" sz="3600" u="sng" dirty="0" smtClean="0">
                <a:latin typeface="Top Secret" panose="02000500000000000000" pitchFamily="2" charset="0"/>
              </a:rPr>
              <a:t>True WORDS</a:t>
            </a:r>
          </a:p>
          <a:p>
            <a:endParaRPr lang="en-GB" sz="500" b="1" dirty="0">
              <a:latin typeface="Comic Sans MS" panose="030F0702030302020204" pitchFamily="66" charset="0"/>
            </a:endParaRPr>
          </a:p>
          <a:p>
            <a:pPr algn="ctr"/>
            <a:r>
              <a:rPr lang="en-GB" sz="1700" b="1" dirty="0" smtClean="0">
                <a:latin typeface="Comic Sans MS" panose="030F0702030302020204" pitchFamily="66" charset="0"/>
              </a:rPr>
              <a:t>AEGIS</a:t>
            </a:r>
            <a:r>
              <a:rPr lang="en-GB" sz="1700" dirty="0" smtClean="0">
                <a:latin typeface="Comic Sans MS" panose="030F0702030302020204" pitchFamily="66" charset="0"/>
              </a:rPr>
              <a:t>: Sponsorship and protection</a:t>
            </a:r>
          </a:p>
          <a:p>
            <a:pPr algn="ctr"/>
            <a:r>
              <a:rPr lang="en-GB" sz="1700" b="1" dirty="0" smtClean="0">
                <a:latin typeface="Comic Sans MS" panose="030F0702030302020204" pitchFamily="66" charset="0"/>
              </a:rPr>
              <a:t>AUREOLA</a:t>
            </a:r>
            <a:r>
              <a:rPr lang="en-GB" sz="1700" dirty="0" smtClean="0">
                <a:latin typeface="Comic Sans MS" panose="030F0702030302020204" pitchFamily="66" charset="0"/>
              </a:rPr>
              <a:t>: Halo</a:t>
            </a:r>
          </a:p>
          <a:p>
            <a:pPr algn="ctr"/>
            <a:r>
              <a:rPr lang="en-GB" sz="1700" b="1" dirty="0" smtClean="0">
                <a:latin typeface="Comic Sans MS" panose="030F0702030302020204" pitchFamily="66" charset="0"/>
              </a:rPr>
              <a:t>COLLYWOBBLES</a:t>
            </a:r>
            <a:r>
              <a:rPr lang="en-GB" sz="1700" dirty="0" smtClean="0">
                <a:latin typeface="Comic Sans MS" panose="030F0702030302020204" pitchFamily="66" charset="0"/>
              </a:rPr>
              <a:t>: Nervousness</a:t>
            </a:r>
          </a:p>
          <a:p>
            <a:pPr algn="ctr"/>
            <a:r>
              <a:rPr lang="en-GB" sz="1700" b="1" dirty="0" smtClean="0">
                <a:latin typeface="Comic Sans MS" panose="030F0702030302020204" pitchFamily="66" charset="0"/>
              </a:rPr>
              <a:t>CORRIGENDUM</a:t>
            </a:r>
            <a:r>
              <a:rPr lang="en-GB" sz="1700" dirty="0" smtClean="0">
                <a:latin typeface="Comic Sans MS" panose="030F0702030302020204" pitchFamily="66" charset="0"/>
              </a:rPr>
              <a:t>: Error to be corrected</a:t>
            </a:r>
          </a:p>
          <a:p>
            <a:pPr algn="ctr"/>
            <a:r>
              <a:rPr lang="en-GB" sz="1700" b="1" dirty="0" smtClean="0">
                <a:latin typeface="Comic Sans MS" panose="030F0702030302020204" pitchFamily="66" charset="0"/>
              </a:rPr>
              <a:t>COTONEASTER</a:t>
            </a:r>
            <a:r>
              <a:rPr lang="en-GB" sz="1700" dirty="0" smtClean="0">
                <a:latin typeface="Comic Sans MS" panose="030F0702030302020204" pitchFamily="66" charset="0"/>
              </a:rPr>
              <a:t>: Garden Shrub with Red Berries</a:t>
            </a:r>
          </a:p>
          <a:p>
            <a:pPr algn="ctr"/>
            <a:r>
              <a:rPr lang="en-GB" sz="1700" b="1" dirty="0" smtClean="0">
                <a:latin typeface="Comic Sans MS" panose="030F0702030302020204" pitchFamily="66" charset="0"/>
              </a:rPr>
              <a:t>DEUTERIUM</a:t>
            </a:r>
            <a:r>
              <a:rPr lang="en-GB" sz="1700" dirty="0" smtClean="0">
                <a:latin typeface="Comic Sans MS" panose="030F0702030302020204" pitchFamily="66" charset="0"/>
              </a:rPr>
              <a:t>: Isotope of Hydrogen twice as heavy as a normal atom.</a:t>
            </a:r>
          </a:p>
          <a:p>
            <a:pPr algn="ctr"/>
            <a:r>
              <a:rPr lang="en-GB" sz="1700" b="1" dirty="0" smtClean="0">
                <a:latin typeface="Comic Sans MS" panose="030F0702030302020204" pitchFamily="66" charset="0"/>
              </a:rPr>
              <a:t>DOXOLOGY</a:t>
            </a:r>
            <a:r>
              <a:rPr lang="en-GB" sz="1700" dirty="0" smtClean="0">
                <a:latin typeface="Comic Sans MS" panose="030F0702030302020204" pitchFamily="66" charset="0"/>
              </a:rPr>
              <a:t>: Short Hymn of Praise to God</a:t>
            </a:r>
          </a:p>
          <a:p>
            <a:pPr algn="ctr"/>
            <a:r>
              <a:rPr lang="en-GB" sz="1700" b="1" dirty="0" smtClean="0">
                <a:latin typeface="Comic Sans MS" panose="030F0702030302020204" pitchFamily="66" charset="0"/>
              </a:rPr>
              <a:t>EOLITHIC</a:t>
            </a:r>
            <a:r>
              <a:rPr lang="en-GB" sz="1700" dirty="0" smtClean="0">
                <a:latin typeface="Comic Sans MS" panose="030F0702030302020204" pitchFamily="66" charset="0"/>
              </a:rPr>
              <a:t>: Early part of Stone age</a:t>
            </a:r>
          </a:p>
          <a:p>
            <a:pPr algn="ctr"/>
            <a:r>
              <a:rPr lang="en-GB" sz="1700" b="1" dirty="0" smtClean="0">
                <a:latin typeface="Comic Sans MS" panose="030F0702030302020204" pitchFamily="66" charset="0"/>
              </a:rPr>
              <a:t>EXTEMPORIZE</a:t>
            </a:r>
            <a:r>
              <a:rPr lang="en-GB" sz="1700" dirty="0" smtClean="0">
                <a:latin typeface="Comic Sans MS" panose="030F0702030302020204" pitchFamily="66" charset="0"/>
              </a:rPr>
              <a:t>: Speak, perform or compose without preparation</a:t>
            </a:r>
          </a:p>
          <a:p>
            <a:pPr algn="ctr"/>
            <a:r>
              <a:rPr lang="en-GB" sz="1700" b="1" dirty="0" smtClean="0">
                <a:latin typeface="Comic Sans MS" panose="030F0702030302020204" pitchFamily="66" charset="0"/>
              </a:rPr>
              <a:t>FLAGEOLET</a:t>
            </a:r>
            <a:r>
              <a:rPr lang="en-GB" sz="1700" dirty="0" smtClean="0">
                <a:latin typeface="Comic Sans MS" panose="030F0702030302020204" pitchFamily="66" charset="0"/>
              </a:rPr>
              <a:t>: Small instrument like a recorder</a:t>
            </a:r>
          </a:p>
          <a:p>
            <a:pPr algn="ctr"/>
            <a:r>
              <a:rPr lang="en-GB" sz="1700" b="1" dirty="0" smtClean="0">
                <a:latin typeface="Comic Sans MS" panose="030F0702030302020204" pitchFamily="66" charset="0"/>
              </a:rPr>
              <a:t>FOP</a:t>
            </a:r>
            <a:r>
              <a:rPr lang="en-GB" sz="1700" dirty="0" smtClean="0">
                <a:latin typeface="Comic Sans MS" panose="030F0702030302020204" pitchFamily="66" charset="0"/>
              </a:rPr>
              <a:t>: Man concerned with fashion</a:t>
            </a:r>
          </a:p>
          <a:p>
            <a:pPr algn="ctr"/>
            <a:r>
              <a:rPr lang="en-GB" sz="1700" b="1" dirty="0" smtClean="0">
                <a:latin typeface="Comic Sans MS" panose="030F0702030302020204" pitchFamily="66" charset="0"/>
              </a:rPr>
              <a:t>FRIZZLE</a:t>
            </a:r>
            <a:r>
              <a:rPr lang="en-GB" sz="1700" dirty="0" smtClean="0">
                <a:latin typeface="Comic Sans MS" panose="030F0702030302020204" pitchFamily="66" charset="0"/>
              </a:rPr>
              <a:t>: Cook or heat until crisp and shrivelled</a:t>
            </a:r>
          </a:p>
          <a:p>
            <a:pPr algn="ctr"/>
            <a:r>
              <a:rPr lang="en-GB" sz="1700" b="1" dirty="0" smtClean="0">
                <a:latin typeface="Comic Sans MS" panose="030F0702030302020204" pitchFamily="66" charset="0"/>
              </a:rPr>
              <a:t>GIBBOUS</a:t>
            </a:r>
            <a:r>
              <a:rPr lang="en-GB" sz="1700" dirty="0" smtClean="0">
                <a:latin typeface="Comic Sans MS" panose="030F0702030302020204" pitchFamily="66" charset="0"/>
              </a:rPr>
              <a:t>: More than half but less than fully illuminated</a:t>
            </a:r>
          </a:p>
          <a:p>
            <a:pPr algn="ctr"/>
            <a:r>
              <a:rPr lang="en-GB" sz="1700" b="1" dirty="0" smtClean="0">
                <a:latin typeface="Comic Sans MS" panose="030F0702030302020204" pitchFamily="66" charset="0"/>
              </a:rPr>
              <a:t>HINTERLAND</a:t>
            </a:r>
            <a:r>
              <a:rPr lang="en-GB" sz="1700" dirty="0" smtClean="0">
                <a:latin typeface="Comic Sans MS" panose="030F0702030302020204" pitchFamily="66" charset="0"/>
              </a:rPr>
              <a:t>: Land lying near coast</a:t>
            </a:r>
          </a:p>
          <a:p>
            <a:pPr algn="ctr"/>
            <a:r>
              <a:rPr lang="en-GB" sz="1700" b="1" dirty="0" smtClean="0">
                <a:latin typeface="Comic Sans MS" panose="030F0702030302020204" pitchFamily="66" charset="0"/>
              </a:rPr>
              <a:t>INSOUCIANT</a:t>
            </a:r>
            <a:r>
              <a:rPr lang="en-GB" sz="1700" dirty="0" smtClean="0">
                <a:latin typeface="Comic Sans MS" panose="030F0702030302020204" pitchFamily="66" charset="0"/>
              </a:rPr>
              <a:t>: Carefree and Unconcerned</a:t>
            </a:r>
          </a:p>
          <a:p>
            <a:pPr algn="ctr"/>
            <a:r>
              <a:rPr lang="en-GB" sz="1700" b="1" dirty="0" smtClean="0">
                <a:latin typeface="Comic Sans MS" panose="030F0702030302020204" pitchFamily="66" charset="0"/>
              </a:rPr>
              <a:t>LUDERICK</a:t>
            </a:r>
            <a:r>
              <a:rPr lang="en-GB" sz="1700" dirty="0" smtClean="0">
                <a:latin typeface="Comic Sans MS" panose="030F0702030302020204" pitchFamily="66" charset="0"/>
              </a:rPr>
              <a:t>: Australian Fish</a:t>
            </a:r>
          </a:p>
          <a:p>
            <a:pPr algn="ctr"/>
            <a:r>
              <a:rPr lang="en-GB" sz="1700" b="1" dirty="0" smtClean="0">
                <a:latin typeface="Comic Sans MS" panose="030F0702030302020204" pitchFamily="66" charset="0"/>
              </a:rPr>
              <a:t>MNEMONIC</a:t>
            </a:r>
            <a:r>
              <a:rPr lang="en-GB" sz="1700" dirty="0" smtClean="0">
                <a:latin typeface="Comic Sans MS" panose="030F0702030302020204" pitchFamily="66" charset="0"/>
              </a:rPr>
              <a:t>: Rhyme or something to help memory</a:t>
            </a:r>
          </a:p>
          <a:p>
            <a:pPr algn="ctr"/>
            <a:r>
              <a:rPr lang="en-GB" sz="1700" b="1" dirty="0" smtClean="0">
                <a:latin typeface="Comic Sans MS" panose="030F0702030302020204" pitchFamily="66" charset="0"/>
              </a:rPr>
              <a:t>OBSTREPEROUS</a:t>
            </a:r>
            <a:r>
              <a:rPr lang="en-GB" sz="1700" dirty="0" smtClean="0">
                <a:latin typeface="Comic Sans MS" panose="030F0702030302020204" pitchFamily="66" charset="0"/>
              </a:rPr>
              <a:t>: Unruly and Noisy</a:t>
            </a:r>
          </a:p>
          <a:p>
            <a:pPr algn="ctr"/>
            <a:r>
              <a:rPr lang="en-GB" sz="1700" b="1" dirty="0" smtClean="0">
                <a:latin typeface="Comic Sans MS" panose="030F0702030302020204" pitchFamily="66" charset="0"/>
              </a:rPr>
              <a:t>PAUCITY</a:t>
            </a:r>
            <a:r>
              <a:rPr lang="en-GB" sz="1700" dirty="0" smtClean="0">
                <a:latin typeface="Comic Sans MS" panose="030F0702030302020204" pitchFamily="66" charset="0"/>
              </a:rPr>
              <a:t>: Scarcity</a:t>
            </a:r>
          </a:p>
          <a:p>
            <a:pPr algn="ctr"/>
            <a:r>
              <a:rPr lang="en-GB" sz="1700" b="1" dirty="0" smtClean="0">
                <a:latin typeface="Comic Sans MS" panose="030F0702030302020204" pitchFamily="66" charset="0"/>
              </a:rPr>
              <a:t>PHLOX</a:t>
            </a:r>
            <a:r>
              <a:rPr lang="en-GB" sz="1700" dirty="0" smtClean="0">
                <a:latin typeface="Comic Sans MS" panose="030F0702030302020204" pitchFamily="66" charset="0"/>
              </a:rPr>
              <a:t>: Flowering Garden Plant</a:t>
            </a:r>
          </a:p>
          <a:p>
            <a:pPr algn="ctr"/>
            <a:r>
              <a:rPr lang="en-GB" sz="1700" b="1" dirty="0" smtClean="0">
                <a:latin typeface="Comic Sans MS" panose="030F0702030302020204" pitchFamily="66" charset="0"/>
              </a:rPr>
              <a:t>SAGACIOUS</a:t>
            </a:r>
            <a:r>
              <a:rPr lang="en-GB" sz="1700" dirty="0" smtClean="0">
                <a:latin typeface="Comic Sans MS" panose="030F0702030302020204" pitchFamily="66" charset="0"/>
              </a:rPr>
              <a:t>: Wise</a:t>
            </a:r>
          </a:p>
          <a:p>
            <a:pPr algn="ctr"/>
            <a:r>
              <a:rPr lang="en-GB" sz="1700" b="1" dirty="0" smtClean="0">
                <a:latin typeface="Comic Sans MS" panose="030F0702030302020204" pitchFamily="66" charset="0"/>
              </a:rPr>
              <a:t>SHINTO</a:t>
            </a:r>
            <a:r>
              <a:rPr lang="en-GB" sz="1700" dirty="0" smtClean="0">
                <a:latin typeface="Comic Sans MS" panose="030F0702030302020204" pitchFamily="66" charset="0"/>
              </a:rPr>
              <a:t>: Japanese Religion</a:t>
            </a:r>
          </a:p>
          <a:p>
            <a:pPr algn="ctr"/>
            <a:r>
              <a:rPr lang="en-GB" sz="1700" b="1" dirty="0" smtClean="0">
                <a:latin typeface="Comic Sans MS" panose="030F0702030302020204" pitchFamily="66" charset="0"/>
              </a:rPr>
              <a:t>STROBOSCOPE</a:t>
            </a:r>
            <a:r>
              <a:rPr lang="en-GB" sz="1700" dirty="0" smtClean="0">
                <a:latin typeface="Comic Sans MS" panose="030F0702030302020204" pitchFamily="66" charset="0"/>
              </a:rPr>
              <a:t>: Instrument producing a bright flashing light</a:t>
            </a:r>
          </a:p>
          <a:p>
            <a:pPr algn="ctr"/>
            <a:r>
              <a:rPr lang="en-GB" sz="1700" b="1" dirty="0" smtClean="0">
                <a:latin typeface="Comic Sans MS" panose="030F0702030302020204" pitchFamily="66" charset="0"/>
              </a:rPr>
              <a:t>TRANSMOGIFY</a:t>
            </a:r>
            <a:r>
              <a:rPr lang="en-GB" sz="1700" dirty="0" smtClean="0">
                <a:latin typeface="Comic Sans MS" panose="030F0702030302020204" pitchFamily="66" charset="0"/>
              </a:rPr>
              <a:t>: Change Completely</a:t>
            </a:r>
          </a:p>
          <a:p>
            <a:pPr algn="ctr"/>
            <a:r>
              <a:rPr lang="en-GB" sz="1700" b="1" dirty="0" smtClean="0">
                <a:latin typeface="Comic Sans MS" panose="030F0702030302020204" pitchFamily="66" charset="0"/>
              </a:rPr>
              <a:t>VERMILION</a:t>
            </a:r>
            <a:r>
              <a:rPr lang="en-GB" sz="1700" dirty="0" smtClean="0">
                <a:latin typeface="Comic Sans MS" panose="030F0702030302020204" pitchFamily="66" charset="0"/>
              </a:rPr>
              <a:t>: Orange/Red</a:t>
            </a:r>
          </a:p>
          <a:p>
            <a:pPr algn="ctr"/>
            <a:r>
              <a:rPr lang="en-GB" sz="1700" b="1" dirty="0" smtClean="0">
                <a:latin typeface="Comic Sans MS" panose="030F0702030302020204" pitchFamily="66" charset="0"/>
              </a:rPr>
              <a:t>YABBY</a:t>
            </a:r>
            <a:r>
              <a:rPr lang="en-GB" sz="1700" dirty="0" smtClean="0">
                <a:latin typeface="Comic Sans MS" panose="030F0702030302020204" pitchFamily="66" charset="0"/>
              </a:rPr>
              <a:t>: Small freshwater crayfish</a:t>
            </a:r>
          </a:p>
          <a:p>
            <a:endParaRPr lang="en-GB" sz="2000" b="1" dirty="0">
              <a:latin typeface="Comic Sans MS" panose="030F0702030302020204" pitchFamily="66" charset="0"/>
            </a:endParaRPr>
          </a:p>
        </p:txBody>
      </p:sp>
    </p:spTree>
    <p:extLst>
      <p:ext uri="{BB962C8B-B14F-4D97-AF65-F5344CB8AC3E}">
        <p14:creationId xmlns:p14="http://schemas.microsoft.com/office/powerpoint/2010/main" val="1383737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320" y="35496"/>
            <a:ext cx="6669360" cy="9556462"/>
          </a:xfrm>
          <a:prstGeom prst="rect">
            <a:avLst/>
          </a:prstGeom>
          <a:noFill/>
        </p:spPr>
        <p:txBody>
          <a:bodyPr wrap="square" rtlCol="0">
            <a:spAutoFit/>
          </a:bodyPr>
          <a:lstStyle/>
          <a:p>
            <a:pPr algn="ctr"/>
            <a:r>
              <a:rPr lang="en-GB" sz="3200" u="sng" dirty="0" smtClean="0">
                <a:latin typeface="Stencil" panose="040409050D0802020404" pitchFamily="82" charset="0"/>
              </a:rPr>
              <a:t>Mission Number Three:</a:t>
            </a:r>
            <a:r>
              <a:rPr lang="en-GB" sz="3200" u="sng" dirty="0">
                <a:latin typeface="Stencil" panose="040409050D0802020404" pitchFamily="82" charset="0"/>
              </a:rPr>
              <a:t> </a:t>
            </a:r>
            <a:r>
              <a:rPr lang="en-GB" sz="3200" u="sng" dirty="0" smtClean="0">
                <a:solidFill>
                  <a:srgbClr val="0070C0"/>
                </a:solidFill>
                <a:latin typeface="Stencil" panose="040409050D0802020404" pitchFamily="82" charset="0"/>
              </a:rPr>
              <a:t>Believe it or not</a:t>
            </a:r>
          </a:p>
          <a:p>
            <a:pPr algn="ctr"/>
            <a:r>
              <a:rPr lang="en-GB" sz="3600" u="sng" dirty="0" smtClean="0">
                <a:latin typeface="Top Secret" panose="02000500000000000000" pitchFamily="2" charset="0"/>
              </a:rPr>
              <a:t>False WORDS</a:t>
            </a:r>
          </a:p>
          <a:p>
            <a:pPr algn="ctr"/>
            <a:endParaRPr lang="en-GB" sz="2400" u="sng" dirty="0" smtClean="0">
              <a:latin typeface="Top Secret" panose="02000500000000000000" pitchFamily="2" charset="0"/>
            </a:endParaRPr>
          </a:p>
          <a:p>
            <a:endParaRPr lang="en-GB" sz="500" b="1" dirty="0">
              <a:latin typeface="Comic Sans MS" panose="030F0702030302020204" pitchFamily="66" charset="0"/>
            </a:endParaRPr>
          </a:p>
          <a:p>
            <a:pPr algn="ctr"/>
            <a:r>
              <a:rPr lang="en-GB" sz="2000" b="1" dirty="0" smtClean="0">
                <a:latin typeface="Comic Sans MS" panose="030F0702030302020204" pitchFamily="66" charset="0"/>
              </a:rPr>
              <a:t>ALIMENTRIMENT</a:t>
            </a:r>
            <a:r>
              <a:rPr lang="en-GB" sz="2000" dirty="0" smtClean="0">
                <a:latin typeface="Comic Sans MS" panose="030F0702030302020204" pitchFamily="66" charset="0"/>
              </a:rPr>
              <a:t>: Nutrition</a:t>
            </a:r>
          </a:p>
          <a:p>
            <a:pPr algn="ctr"/>
            <a:r>
              <a:rPr lang="en-GB" sz="2000" b="1" dirty="0" smtClean="0">
                <a:latin typeface="Comic Sans MS" panose="030F0702030302020204" pitchFamily="66" charset="0"/>
              </a:rPr>
              <a:t>ASSEGUAL</a:t>
            </a:r>
            <a:r>
              <a:rPr lang="en-GB" sz="2000" dirty="0" smtClean="0">
                <a:latin typeface="Comic Sans MS" panose="030F0702030302020204" pitchFamily="66" charset="0"/>
              </a:rPr>
              <a:t>: Analysis of Substance</a:t>
            </a:r>
          </a:p>
          <a:p>
            <a:pPr algn="ctr"/>
            <a:r>
              <a:rPr lang="en-GB" sz="2000" b="1" dirty="0" smtClean="0">
                <a:latin typeface="Comic Sans MS" panose="030F0702030302020204" pitchFamily="66" charset="0"/>
              </a:rPr>
              <a:t>BAULKHEAD</a:t>
            </a:r>
            <a:r>
              <a:rPr lang="en-GB" sz="2000" dirty="0" smtClean="0">
                <a:latin typeface="Comic Sans MS" panose="030F0702030302020204" pitchFamily="66" charset="0"/>
              </a:rPr>
              <a:t>: Aeroplane partition</a:t>
            </a:r>
          </a:p>
          <a:p>
            <a:pPr algn="ctr"/>
            <a:r>
              <a:rPr lang="en-GB" sz="2000" b="1" dirty="0" smtClean="0">
                <a:latin typeface="Comic Sans MS" panose="030F0702030302020204" pitchFamily="66" charset="0"/>
              </a:rPr>
              <a:t>ADDICTIONARY</a:t>
            </a:r>
            <a:r>
              <a:rPr lang="en-GB" sz="2000" dirty="0" smtClean="0">
                <a:latin typeface="Comic Sans MS" panose="030F0702030302020204" pitchFamily="66" charset="0"/>
              </a:rPr>
              <a:t>: A </a:t>
            </a:r>
            <a:r>
              <a:rPr lang="en-GB" sz="2000" dirty="0">
                <a:latin typeface="Comic Sans MS" panose="030F0702030302020204" pitchFamily="66" charset="0"/>
              </a:rPr>
              <a:t>steadily growing list of made-up words invented by people who feel compelled to take an active part in the development of language. </a:t>
            </a:r>
            <a:endParaRPr lang="en-GB" sz="2000" dirty="0" smtClean="0">
              <a:latin typeface="Comic Sans MS" panose="030F0702030302020204" pitchFamily="66" charset="0"/>
            </a:endParaRPr>
          </a:p>
          <a:p>
            <a:pPr algn="ctr"/>
            <a:r>
              <a:rPr lang="en-GB" sz="2000" b="1" dirty="0" smtClean="0">
                <a:latin typeface="Comic Sans MS" panose="030F0702030302020204" pitchFamily="66" charset="0"/>
              </a:rPr>
              <a:t>CONFRAZZLED</a:t>
            </a:r>
            <a:r>
              <a:rPr lang="en-GB" sz="2000" dirty="0" smtClean="0">
                <a:latin typeface="Comic Sans MS" panose="030F0702030302020204" pitchFamily="66" charset="0"/>
              </a:rPr>
              <a:t>: The </a:t>
            </a:r>
            <a:r>
              <a:rPr lang="en-GB" sz="2000" dirty="0">
                <a:latin typeface="Comic Sans MS" panose="030F0702030302020204" pitchFamily="66" charset="0"/>
              </a:rPr>
              <a:t>state of being simultaneously confused and at the end of one's wits. </a:t>
            </a:r>
            <a:endParaRPr lang="en-GB" sz="2000" dirty="0" smtClean="0">
              <a:latin typeface="Comic Sans MS" panose="030F0702030302020204" pitchFamily="66" charset="0"/>
            </a:endParaRPr>
          </a:p>
          <a:p>
            <a:pPr algn="ctr"/>
            <a:r>
              <a:rPr lang="en-GB" sz="2000" b="1" dirty="0" smtClean="0">
                <a:latin typeface="Comic Sans MS" panose="030F0702030302020204" pitchFamily="66" charset="0"/>
              </a:rPr>
              <a:t>FLUNGE</a:t>
            </a:r>
            <a:r>
              <a:rPr lang="en-GB" sz="2000" dirty="0" smtClean="0">
                <a:latin typeface="Comic Sans MS" panose="030F0702030302020204" pitchFamily="66" charset="0"/>
              </a:rPr>
              <a:t>: To Unblock a pipe</a:t>
            </a:r>
          </a:p>
          <a:p>
            <a:pPr algn="ctr"/>
            <a:r>
              <a:rPr lang="en-GB" sz="2000" b="1" dirty="0" smtClean="0">
                <a:latin typeface="Comic Sans MS" panose="030F0702030302020204" pitchFamily="66" charset="0"/>
              </a:rPr>
              <a:t>TITHESIS</a:t>
            </a:r>
            <a:r>
              <a:rPr lang="en-GB" sz="2000" dirty="0" smtClean="0">
                <a:latin typeface="Comic Sans MS" panose="030F0702030302020204" pitchFamily="66" charset="0"/>
              </a:rPr>
              <a:t>: Crux of problem</a:t>
            </a:r>
          </a:p>
          <a:p>
            <a:pPr algn="ctr"/>
            <a:r>
              <a:rPr lang="en-GB" sz="2000" b="1" dirty="0" smtClean="0">
                <a:latin typeface="Comic Sans MS" panose="030F0702030302020204" pitchFamily="66" charset="0"/>
              </a:rPr>
              <a:t>SCRITTLE</a:t>
            </a:r>
            <a:r>
              <a:rPr lang="en-GB" sz="2000" dirty="0" smtClean="0">
                <a:latin typeface="Comic Sans MS" panose="030F0702030302020204" pitchFamily="66" charset="0"/>
              </a:rPr>
              <a:t>: Scratching Gently</a:t>
            </a:r>
          </a:p>
          <a:p>
            <a:pPr algn="ctr"/>
            <a:r>
              <a:rPr lang="en-GB" sz="2000" b="1" dirty="0" smtClean="0">
                <a:latin typeface="Comic Sans MS" panose="030F0702030302020204" pitchFamily="66" charset="0"/>
              </a:rPr>
              <a:t>RUTHFULL</a:t>
            </a:r>
            <a:r>
              <a:rPr lang="en-GB" sz="2000" dirty="0" smtClean="0">
                <a:latin typeface="Comic Sans MS" panose="030F0702030302020204" pitchFamily="66" charset="0"/>
              </a:rPr>
              <a:t>: Terrible and Unkind</a:t>
            </a:r>
          </a:p>
          <a:p>
            <a:pPr algn="ctr"/>
            <a:r>
              <a:rPr lang="en-GB" sz="2000" b="1" dirty="0" smtClean="0">
                <a:latin typeface="Comic Sans MS" panose="030F0702030302020204" pitchFamily="66" charset="0"/>
              </a:rPr>
              <a:t>BELLIGNORANT</a:t>
            </a:r>
            <a:r>
              <a:rPr lang="en-GB" sz="2000" dirty="0" smtClean="0">
                <a:latin typeface="Comic Sans MS" panose="030F0702030302020204" pitchFamily="66" charset="0"/>
              </a:rPr>
              <a:t>: Difficult and Ignorant</a:t>
            </a:r>
          </a:p>
          <a:p>
            <a:pPr algn="ctr"/>
            <a:r>
              <a:rPr lang="en-GB" sz="2000" b="1" dirty="0" smtClean="0">
                <a:latin typeface="Comic Sans MS" panose="030F0702030302020204" pitchFamily="66" charset="0"/>
              </a:rPr>
              <a:t>ELOQUACIOUS</a:t>
            </a:r>
            <a:r>
              <a:rPr lang="en-GB" sz="2000" dirty="0" smtClean="0">
                <a:latin typeface="Comic Sans MS" panose="030F0702030302020204" pitchFamily="66" charset="0"/>
              </a:rPr>
              <a:t>: Desirable and beautiful and elegant</a:t>
            </a:r>
          </a:p>
          <a:p>
            <a:pPr algn="ctr"/>
            <a:r>
              <a:rPr lang="en-GB" sz="2000" b="1" dirty="0" smtClean="0">
                <a:latin typeface="Comic Sans MS" panose="030F0702030302020204" pitchFamily="66" charset="0"/>
              </a:rPr>
              <a:t>PUFFALOPE</a:t>
            </a:r>
            <a:r>
              <a:rPr lang="en-GB" sz="2000" dirty="0" smtClean="0">
                <a:latin typeface="Comic Sans MS" panose="030F0702030302020204" pitchFamily="66" charset="0"/>
              </a:rPr>
              <a:t>: A breed of antelope</a:t>
            </a:r>
          </a:p>
          <a:p>
            <a:pPr algn="ctr"/>
            <a:r>
              <a:rPr lang="en-GB" sz="2000" b="1" dirty="0" smtClean="0">
                <a:latin typeface="Comic Sans MS" panose="030F0702030302020204" pitchFamily="66" charset="0"/>
              </a:rPr>
              <a:t>OPSABLEPSIA</a:t>
            </a:r>
            <a:r>
              <a:rPr lang="en-GB" sz="2000" dirty="0" smtClean="0">
                <a:latin typeface="Comic Sans MS" panose="030F0702030302020204" pitchFamily="66" charset="0"/>
              </a:rPr>
              <a:t>: Inability to look someone in the eye</a:t>
            </a:r>
          </a:p>
          <a:p>
            <a:pPr algn="ctr"/>
            <a:r>
              <a:rPr lang="en-GB" sz="2000" b="1" dirty="0" smtClean="0">
                <a:latin typeface="Comic Sans MS" panose="030F0702030302020204" pitchFamily="66" charset="0"/>
              </a:rPr>
              <a:t>OBLIVIA</a:t>
            </a:r>
            <a:r>
              <a:rPr lang="en-GB" sz="2000" dirty="0" smtClean="0">
                <a:latin typeface="Comic Sans MS" panose="030F0702030302020204" pitchFamily="66" charset="0"/>
              </a:rPr>
              <a:t>: Not noticing and distracted</a:t>
            </a:r>
          </a:p>
          <a:p>
            <a:pPr algn="ctr"/>
            <a:r>
              <a:rPr lang="en-GB" sz="2000" b="1" dirty="0" smtClean="0">
                <a:latin typeface="Comic Sans MS" panose="030F0702030302020204" pitchFamily="66" charset="0"/>
              </a:rPr>
              <a:t>GIRAFFITI</a:t>
            </a:r>
            <a:r>
              <a:rPr lang="en-GB" sz="2000" dirty="0" smtClean="0">
                <a:latin typeface="Comic Sans MS" panose="030F0702030302020204" pitchFamily="66" charset="0"/>
              </a:rPr>
              <a:t>: High placed vandalism</a:t>
            </a:r>
          </a:p>
          <a:p>
            <a:pPr algn="ctr"/>
            <a:r>
              <a:rPr lang="en-GB" sz="2000" b="1" dirty="0" smtClean="0">
                <a:latin typeface="Comic Sans MS" panose="030F0702030302020204" pitchFamily="66" charset="0"/>
              </a:rPr>
              <a:t>DECAFALON</a:t>
            </a:r>
            <a:r>
              <a:rPr lang="en-GB" sz="2000" dirty="0" smtClean="0">
                <a:latin typeface="Comic Sans MS" panose="030F0702030302020204" pitchFamily="66" charset="0"/>
              </a:rPr>
              <a:t>: Getting through a difficult day</a:t>
            </a:r>
          </a:p>
          <a:p>
            <a:pPr algn="ctr"/>
            <a:r>
              <a:rPr lang="en-GB" sz="2000" b="1" dirty="0" smtClean="0">
                <a:latin typeface="Comic Sans MS" panose="030F0702030302020204" pitchFamily="66" charset="0"/>
              </a:rPr>
              <a:t>ONISM</a:t>
            </a:r>
            <a:r>
              <a:rPr lang="en-GB" sz="2000" dirty="0" smtClean="0">
                <a:latin typeface="Comic Sans MS" panose="030F0702030302020204" pitchFamily="66" charset="0"/>
              </a:rPr>
              <a:t>: Awareness that you understand little about the world</a:t>
            </a:r>
          </a:p>
          <a:p>
            <a:pPr algn="ctr"/>
            <a:r>
              <a:rPr lang="en-GB" sz="2000" b="1" dirty="0" smtClean="0">
                <a:latin typeface="Comic Sans MS" panose="030F0702030302020204" pitchFamily="66" charset="0"/>
              </a:rPr>
              <a:t>AVENOIR</a:t>
            </a:r>
            <a:r>
              <a:rPr lang="en-GB" sz="2000" dirty="0" smtClean="0">
                <a:latin typeface="Comic Sans MS" panose="030F0702030302020204" pitchFamily="66" charset="0"/>
              </a:rPr>
              <a:t>: Memory flowing backwards</a:t>
            </a:r>
          </a:p>
          <a:p>
            <a:pPr algn="ctr"/>
            <a:endParaRPr lang="en-GB" sz="1700" dirty="0" smtClean="0">
              <a:latin typeface="Comic Sans MS" panose="030F0702030302020204" pitchFamily="66" charset="0"/>
            </a:endParaRPr>
          </a:p>
          <a:p>
            <a:pPr algn="ctr"/>
            <a:endParaRPr lang="en-GB" sz="1700" dirty="0" smtClean="0">
              <a:latin typeface="Comic Sans MS" panose="030F0702030302020204" pitchFamily="66" charset="0"/>
            </a:endParaRPr>
          </a:p>
        </p:txBody>
      </p:sp>
    </p:spTree>
    <p:extLst>
      <p:ext uri="{BB962C8B-B14F-4D97-AF65-F5344CB8AC3E}">
        <p14:creationId xmlns:p14="http://schemas.microsoft.com/office/powerpoint/2010/main" val="2614945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rot="10800000">
            <a:off x="44625" y="37322"/>
            <a:ext cx="2924944" cy="2771800"/>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sp>
        <p:nvSpPr>
          <p:cNvPr id="5" name="TextBox 4"/>
          <p:cNvSpPr txBox="1"/>
          <p:nvPr/>
        </p:nvSpPr>
        <p:spPr>
          <a:xfrm>
            <a:off x="476672" y="323528"/>
            <a:ext cx="2088232" cy="1384995"/>
          </a:xfrm>
          <a:prstGeom prst="rect">
            <a:avLst/>
          </a:prstGeom>
          <a:noFill/>
        </p:spPr>
        <p:txBody>
          <a:bodyPr wrap="square" rtlCol="0">
            <a:spAutoFit/>
          </a:bodyPr>
          <a:lstStyle/>
          <a:p>
            <a:pPr algn="ctr"/>
            <a:r>
              <a:rPr lang="en-GB" sz="2800" b="1" dirty="0" smtClean="0">
                <a:latin typeface="Comic Sans MS" panose="030F0702030302020204" pitchFamily="66" charset="0"/>
              </a:rPr>
              <a:t>I</a:t>
            </a:r>
          </a:p>
          <a:p>
            <a:pPr algn="ctr"/>
            <a:r>
              <a:rPr lang="en-GB" sz="2800" b="1" dirty="0">
                <a:solidFill>
                  <a:srgbClr val="0070C0"/>
                </a:solidFill>
                <a:latin typeface="Comic Sans MS" panose="030F0702030302020204" pitchFamily="66" charset="0"/>
              </a:rPr>
              <a:t>p</a:t>
            </a:r>
            <a:r>
              <a:rPr lang="en-GB" sz="2800" b="1" dirty="0" smtClean="0">
                <a:solidFill>
                  <a:srgbClr val="0070C0"/>
                </a:solidFill>
                <a:latin typeface="Comic Sans MS" panose="030F0702030302020204" pitchFamily="66" charset="0"/>
              </a:rPr>
              <a:t>romise </a:t>
            </a:r>
          </a:p>
          <a:p>
            <a:pPr algn="ctr"/>
            <a:r>
              <a:rPr lang="en-GB" sz="2800" b="1" dirty="0">
                <a:latin typeface="Comic Sans MS" panose="030F0702030302020204" pitchFamily="66" charset="0"/>
              </a:rPr>
              <a:t>t</a:t>
            </a:r>
            <a:r>
              <a:rPr lang="en-GB" sz="2800" b="1" dirty="0" smtClean="0">
                <a:latin typeface="Comic Sans MS" panose="030F0702030302020204" pitchFamily="66" charset="0"/>
              </a:rPr>
              <a:t>hat</a:t>
            </a:r>
            <a:endParaRPr lang="en-GB" sz="2800" b="1" dirty="0">
              <a:latin typeface="Comic Sans MS" panose="030F0702030302020204" pitchFamily="66" charset="0"/>
            </a:endParaRPr>
          </a:p>
        </p:txBody>
      </p:sp>
      <p:sp>
        <p:nvSpPr>
          <p:cNvPr id="6" name="Isosceles Triangle 5"/>
          <p:cNvSpPr/>
          <p:nvPr/>
        </p:nvSpPr>
        <p:spPr>
          <a:xfrm rot="10800000">
            <a:off x="3816424" y="55242"/>
            <a:ext cx="2924944" cy="2771800"/>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sp>
        <p:nvSpPr>
          <p:cNvPr id="7" name="TextBox 6"/>
          <p:cNvSpPr txBox="1"/>
          <p:nvPr/>
        </p:nvSpPr>
        <p:spPr>
          <a:xfrm>
            <a:off x="4248471" y="341448"/>
            <a:ext cx="2088232" cy="1384995"/>
          </a:xfrm>
          <a:prstGeom prst="rect">
            <a:avLst/>
          </a:prstGeom>
          <a:noFill/>
        </p:spPr>
        <p:txBody>
          <a:bodyPr wrap="square" rtlCol="0">
            <a:spAutoFit/>
          </a:bodyPr>
          <a:lstStyle/>
          <a:p>
            <a:pPr algn="ctr"/>
            <a:r>
              <a:rPr lang="en-GB" sz="2800" b="1" dirty="0" smtClean="0">
                <a:latin typeface="Comic Sans MS" panose="030F0702030302020204" pitchFamily="66" charset="0"/>
              </a:rPr>
              <a:t>I will </a:t>
            </a:r>
          </a:p>
          <a:p>
            <a:pPr algn="ctr"/>
            <a:r>
              <a:rPr lang="en-GB" sz="2800" b="1" dirty="0" smtClean="0">
                <a:latin typeface="Comic Sans MS" panose="030F0702030302020204" pitchFamily="66" charset="0"/>
              </a:rPr>
              <a:t>do my </a:t>
            </a:r>
          </a:p>
          <a:p>
            <a:pPr algn="ctr"/>
            <a:r>
              <a:rPr lang="en-GB" sz="2800" b="1" dirty="0" smtClean="0">
                <a:solidFill>
                  <a:srgbClr val="0070C0"/>
                </a:solidFill>
                <a:latin typeface="Comic Sans MS" panose="030F0702030302020204" pitchFamily="66" charset="0"/>
              </a:rPr>
              <a:t>best</a:t>
            </a:r>
            <a:endParaRPr lang="en-GB" sz="2800" b="1" dirty="0">
              <a:solidFill>
                <a:srgbClr val="0070C0"/>
              </a:solidFill>
              <a:latin typeface="Comic Sans MS" panose="030F0702030302020204" pitchFamily="66" charset="0"/>
            </a:endParaRPr>
          </a:p>
        </p:txBody>
      </p:sp>
      <p:sp>
        <p:nvSpPr>
          <p:cNvPr id="8" name="Isosceles Triangle 7"/>
          <p:cNvSpPr/>
          <p:nvPr/>
        </p:nvSpPr>
        <p:spPr>
          <a:xfrm>
            <a:off x="1896345" y="55242"/>
            <a:ext cx="2924944" cy="2771800"/>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sp>
        <p:nvSpPr>
          <p:cNvPr id="9" name="TextBox 8"/>
          <p:cNvSpPr txBox="1"/>
          <p:nvPr/>
        </p:nvSpPr>
        <p:spPr>
          <a:xfrm rot="10800000">
            <a:off x="2276872" y="1187624"/>
            <a:ext cx="2088232" cy="1384995"/>
          </a:xfrm>
          <a:prstGeom prst="rect">
            <a:avLst/>
          </a:prstGeom>
          <a:noFill/>
        </p:spPr>
        <p:txBody>
          <a:bodyPr wrap="square" rtlCol="0">
            <a:spAutoFit/>
          </a:bodyPr>
          <a:lstStyle/>
          <a:p>
            <a:pPr algn="ctr"/>
            <a:r>
              <a:rPr lang="en-GB" sz="2800" b="1" dirty="0" smtClean="0">
                <a:latin typeface="Comic Sans MS" panose="030F0702030302020204" pitchFamily="66" charset="0"/>
              </a:rPr>
              <a:t>To be </a:t>
            </a:r>
          </a:p>
          <a:p>
            <a:pPr algn="ctr"/>
            <a:r>
              <a:rPr lang="en-GB" sz="2800" b="1" dirty="0" smtClean="0">
                <a:latin typeface="Comic Sans MS" panose="030F0702030302020204" pitchFamily="66" charset="0"/>
              </a:rPr>
              <a:t>true to </a:t>
            </a:r>
          </a:p>
          <a:p>
            <a:pPr algn="ctr"/>
            <a:r>
              <a:rPr lang="en-GB" sz="2800" b="1" dirty="0" smtClean="0">
                <a:solidFill>
                  <a:srgbClr val="0070C0"/>
                </a:solidFill>
                <a:latin typeface="Comic Sans MS" panose="030F0702030302020204" pitchFamily="66" charset="0"/>
              </a:rPr>
              <a:t>myself</a:t>
            </a:r>
            <a:endParaRPr lang="en-GB" sz="2800" b="1" dirty="0">
              <a:solidFill>
                <a:srgbClr val="0070C0"/>
              </a:solidFill>
              <a:latin typeface="Comic Sans MS" panose="030F0702030302020204" pitchFamily="66" charset="0"/>
            </a:endParaRPr>
          </a:p>
        </p:txBody>
      </p:sp>
      <p:sp>
        <p:nvSpPr>
          <p:cNvPr id="10" name="Isosceles Triangle 9"/>
          <p:cNvSpPr/>
          <p:nvPr/>
        </p:nvSpPr>
        <p:spPr>
          <a:xfrm rot="10800000">
            <a:off x="58316" y="3059832"/>
            <a:ext cx="2924944" cy="2771800"/>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sp>
        <p:nvSpPr>
          <p:cNvPr id="11" name="TextBox 10"/>
          <p:cNvSpPr txBox="1"/>
          <p:nvPr/>
        </p:nvSpPr>
        <p:spPr>
          <a:xfrm>
            <a:off x="490364" y="3275856"/>
            <a:ext cx="2088232" cy="1384995"/>
          </a:xfrm>
          <a:prstGeom prst="rect">
            <a:avLst/>
          </a:prstGeom>
          <a:noFill/>
        </p:spPr>
        <p:txBody>
          <a:bodyPr wrap="square" rtlCol="0">
            <a:spAutoFit/>
          </a:bodyPr>
          <a:lstStyle/>
          <a:p>
            <a:pPr algn="ctr"/>
            <a:r>
              <a:rPr lang="en-GB" sz="2800" b="1" dirty="0" smtClean="0">
                <a:latin typeface="Comic Sans MS" panose="030F0702030302020204" pitchFamily="66" charset="0"/>
              </a:rPr>
              <a:t>&amp; develop my </a:t>
            </a:r>
          </a:p>
          <a:p>
            <a:pPr algn="ctr"/>
            <a:r>
              <a:rPr lang="en-GB" sz="2800" b="1" dirty="0" smtClean="0">
                <a:solidFill>
                  <a:srgbClr val="0070C0"/>
                </a:solidFill>
                <a:latin typeface="Comic Sans MS" panose="030F0702030302020204" pitchFamily="66" charset="0"/>
              </a:rPr>
              <a:t>beliefs</a:t>
            </a:r>
            <a:endParaRPr lang="en-GB" sz="2800" b="1" dirty="0">
              <a:solidFill>
                <a:srgbClr val="0070C0"/>
              </a:solidFill>
              <a:latin typeface="Comic Sans MS" panose="030F0702030302020204" pitchFamily="66" charset="0"/>
            </a:endParaRPr>
          </a:p>
        </p:txBody>
      </p:sp>
      <p:sp>
        <p:nvSpPr>
          <p:cNvPr id="12" name="Isosceles Triangle 11"/>
          <p:cNvSpPr/>
          <p:nvPr/>
        </p:nvSpPr>
        <p:spPr>
          <a:xfrm rot="10800000">
            <a:off x="3816424" y="3082346"/>
            <a:ext cx="2924944" cy="2771800"/>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sp>
        <p:nvSpPr>
          <p:cNvPr id="13" name="TextBox 12"/>
          <p:cNvSpPr txBox="1"/>
          <p:nvPr/>
        </p:nvSpPr>
        <p:spPr>
          <a:xfrm>
            <a:off x="4221088" y="3331021"/>
            <a:ext cx="2088232" cy="1384995"/>
          </a:xfrm>
          <a:prstGeom prst="rect">
            <a:avLst/>
          </a:prstGeom>
          <a:noFill/>
        </p:spPr>
        <p:txBody>
          <a:bodyPr wrap="square" rtlCol="0">
            <a:spAutoFit/>
          </a:bodyPr>
          <a:lstStyle/>
          <a:p>
            <a:pPr algn="ctr"/>
            <a:r>
              <a:rPr lang="en-GB" sz="2800" b="1" dirty="0" smtClean="0">
                <a:latin typeface="Comic Sans MS" panose="030F0702030302020204" pitchFamily="66" charset="0"/>
              </a:rPr>
              <a:t>To serve the </a:t>
            </a:r>
          </a:p>
          <a:p>
            <a:pPr algn="ctr"/>
            <a:r>
              <a:rPr lang="en-GB" sz="2800" b="1" dirty="0" smtClean="0">
                <a:solidFill>
                  <a:srgbClr val="0070C0"/>
                </a:solidFill>
                <a:latin typeface="Comic Sans MS" panose="030F0702030302020204" pitchFamily="66" charset="0"/>
              </a:rPr>
              <a:t>Queen</a:t>
            </a:r>
            <a:endParaRPr lang="en-GB" sz="2800" b="1" dirty="0">
              <a:solidFill>
                <a:srgbClr val="0070C0"/>
              </a:solidFill>
              <a:latin typeface="Comic Sans MS" panose="030F0702030302020204" pitchFamily="66" charset="0"/>
            </a:endParaRPr>
          </a:p>
        </p:txBody>
      </p:sp>
      <p:sp>
        <p:nvSpPr>
          <p:cNvPr id="14" name="Isosceles Triangle 13"/>
          <p:cNvSpPr/>
          <p:nvPr/>
        </p:nvSpPr>
        <p:spPr>
          <a:xfrm>
            <a:off x="1896345" y="3059832"/>
            <a:ext cx="2924944" cy="2771800"/>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sp>
        <p:nvSpPr>
          <p:cNvPr id="15" name="TextBox 14"/>
          <p:cNvSpPr txBox="1"/>
          <p:nvPr/>
        </p:nvSpPr>
        <p:spPr>
          <a:xfrm rot="10800000">
            <a:off x="2276873" y="4698012"/>
            <a:ext cx="2088232" cy="954107"/>
          </a:xfrm>
          <a:prstGeom prst="rect">
            <a:avLst/>
          </a:prstGeom>
          <a:noFill/>
        </p:spPr>
        <p:txBody>
          <a:bodyPr wrap="square" rtlCol="0">
            <a:spAutoFit/>
          </a:bodyPr>
          <a:lstStyle/>
          <a:p>
            <a:pPr algn="ctr"/>
            <a:r>
              <a:rPr lang="en-GB" sz="2800" b="1" dirty="0" smtClean="0">
                <a:latin typeface="Comic Sans MS" panose="030F0702030302020204" pitchFamily="66" charset="0"/>
              </a:rPr>
              <a:t>&amp; my </a:t>
            </a:r>
            <a:r>
              <a:rPr lang="en-GB" sz="2800" b="1" dirty="0" smtClean="0">
                <a:solidFill>
                  <a:srgbClr val="0070C0"/>
                </a:solidFill>
                <a:latin typeface="Comic Sans MS" panose="030F0702030302020204" pitchFamily="66" charset="0"/>
              </a:rPr>
              <a:t>community</a:t>
            </a:r>
            <a:endParaRPr lang="en-GB" sz="2800" b="1" dirty="0">
              <a:solidFill>
                <a:srgbClr val="0070C0"/>
              </a:solidFill>
              <a:latin typeface="Comic Sans MS" panose="030F0702030302020204" pitchFamily="66" charset="0"/>
            </a:endParaRPr>
          </a:p>
        </p:txBody>
      </p:sp>
      <p:sp>
        <p:nvSpPr>
          <p:cNvPr id="16" name="Isosceles Triangle 15"/>
          <p:cNvSpPr/>
          <p:nvPr/>
        </p:nvSpPr>
        <p:spPr>
          <a:xfrm rot="10800000">
            <a:off x="72008" y="6084168"/>
            <a:ext cx="2924944" cy="2771800"/>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sp>
        <p:nvSpPr>
          <p:cNvPr id="17" name="TextBox 16"/>
          <p:cNvSpPr txBox="1"/>
          <p:nvPr/>
        </p:nvSpPr>
        <p:spPr>
          <a:xfrm>
            <a:off x="504056" y="6300192"/>
            <a:ext cx="2088232" cy="1384995"/>
          </a:xfrm>
          <a:prstGeom prst="rect">
            <a:avLst/>
          </a:prstGeom>
          <a:noFill/>
        </p:spPr>
        <p:txBody>
          <a:bodyPr wrap="square" rtlCol="0">
            <a:spAutoFit/>
          </a:bodyPr>
          <a:lstStyle/>
          <a:p>
            <a:pPr algn="ctr"/>
            <a:r>
              <a:rPr lang="en-GB" sz="2800" b="1" dirty="0" smtClean="0">
                <a:latin typeface="Comic Sans MS" panose="030F0702030302020204" pitchFamily="66" charset="0"/>
              </a:rPr>
              <a:t>To help other </a:t>
            </a:r>
            <a:r>
              <a:rPr lang="en-GB" sz="2800" b="1" dirty="0" smtClean="0">
                <a:solidFill>
                  <a:srgbClr val="0070C0"/>
                </a:solidFill>
                <a:latin typeface="Comic Sans MS" panose="030F0702030302020204" pitchFamily="66" charset="0"/>
              </a:rPr>
              <a:t>people</a:t>
            </a:r>
            <a:endParaRPr lang="en-GB" sz="2800" b="1" dirty="0">
              <a:solidFill>
                <a:srgbClr val="0070C0"/>
              </a:solidFill>
              <a:latin typeface="Comic Sans MS" panose="030F0702030302020204" pitchFamily="66" charset="0"/>
            </a:endParaRPr>
          </a:p>
        </p:txBody>
      </p:sp>
      <p:sp>
        <p:nvSpPr>
          <p:cNvPr id="18" name="Isosceles Triangle 17"/>
          <p:cNvSpPr/>
          <p:nvPr/>
        </p:nvSpPr>
        <p:spPr>
          <a:xfrm rot="10800000">
            <a:off x="3861049" y="6084168"/>
            <a:ext cx="2924944" cy="2771800"/>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sp>
        <p:nvSpPr>
          <p:cNvPr id="19" name="TextBox 18"/>
          <p:cNvSpPr txBox="1"/>
          <p:nvPr/>
        </p:nvSpPr>
        <p:spPr>
          <a:xfrm>
            <a:off x="4279404" y="6228184"/>
            <a:ext cx="2088232" cy="1292662"/>
          </a:xfrm>
          <a:prstGeom prst="rect">
            <a:avLst/>
          </a:prstGeom>
          <a:noFill/>
        </p:spPr>
        <p:txBody>
          <a:bodyPr wrap="square" rtlCol="0">
            <a:spAutoFit/>
          </a:bodyPr>
          <a:lstStyle/>
          <a:p>
            <a:pPr algn="ctr"/>
            <a:r>
              <a:rPr lang="en-GB" sz="2600" b="1" dirty="0" smtClean="0">
                <a:latin typeface="Comic Sans MS" panose="030F0702030302020204" pitchFamily="66" charset="0"/>
              </a:rPr>
              <a:t>&amp; to keep the </a:t>
            </a:r>
            <a:r>
              <a:rPr lang="en-GB" sz="2600" b="1" dirty="0" smtClean="0">
                <a:solidFill>
                  <a:srgbClr val="0070C0"/>
                </a:solidFill>
                <a:latin typeface="Comic Sans MS" panose="030F0702030302020204" pitchFamily="66" charset="0"/>
              </a:rPr>
              <a:t>Guide </a:t>
            </a:r>
          </a:p>
          <a:p>
            <a:pPr algn="ctr"/>
            <a:r>
              <a:rPr lang="en-GB" sz="2600" b="1" dirty="0" smtClean="0">
                <a:solidFill>
                  <a:srgbClr val="0070C0"/>
                </a:solidFill>
                <a:latin typeface="Comic Sans MS" panose="030F0702030302020204" pitchFamily="66" charset="0"/>
              </a:rPr>
              <a:t>law</a:t>
            </a:r>
            <a:endParaRPr lang="en-GB" sz="2600" b="1" dirty="0">
              <a:solidFill>
                <a:srgbClr val="0070C0"/>
              </a:solidFill>
              <a:latin typeface="Comic Sans MS" panose="030F0702030302020204" pitchFamily="66" charset="0"/>
            </a:endParaRPr>
          </a:p>
        </p:txBody>
      </p:sp>
      <p:sp>
        <p:nvSpPr>
          <p:cNvPr id="2" name="TextBox 1"/>
          <p:cNvSpPr txBox="1"/>
          <p:nvPr/>
        </p:nvSpPr>
        <p:spPr>
          <a:xfrm>
            <a:off x="2204864" y="7164288"/>
            <a:ext cx="2371191" cy="1815882"/>
          </a:xfrm>
          <a:prstGeom prst="rect">
            <a:avLst/>
          </a:prstGeom>
          <a:noFill/>
        </p:spPr>
        <p:txBody>
          <a:bodyPr wrap="square" rtlCol="0">
            <a:spAutoFit/>
          </a:bodyPr>
          <a:lstStyle/>
          <a:p>
            <a:pPr algn="ctr"/>
            <a:r>
              <a:rPr lang="en-GB" sz="2800" dirty="0" smtClean="0">
                <a:latin typeface="Top Secret Stamp" panose="02000500000000000000" pitchFamily="2" charset="0"/>
              </a:rPr>
              <a:t>Diffuse the Bomb</a:t>
            </a:r>
          </a:p>
          <a:p>
            <a:pPr algn="ctr"/>
            <a:r>
              <a:rPr lang="en-GB" sz="2800" dirty="0" smtClean="0">
                <a:latin typeface="Top Secret Stamp" panose="02000500000000000000" pitchFamily="2" charset="0"/>
              </a:rPr>
              <a:t>Balloon Popping Game</a:t>
            </a:r>
            <a:endParaRPr lang="en-GB" sz="2800" dirty="0">
              <a:latin typeface="Top Secret Stamp" panose="02000500000000000000" pitchFamily="2" charset="0"/>
            </a:endParaRPr>
          </a:p>
        </p:txBody>
      </p:sp>
    </p:spTree>
    <p:extLst>
      <p:ext uri="{BB962C8B-B14F-4D97-AF65-F5344CB8AC3E}">
        <p14:creationId xmlns:p14="http://schemas.microsoft.com/office/powerpoint/2010/main" val="4124587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042" t="8967" r="24528" b="73914"/>
          <a:stretch/>
        </p:blipFill>
        <p:spPr bwMode="auto">
          <a:xfrm>
            <a:off x="9558" y="523382"/>
            <a:ext cx="4859602" cy="303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9558" y="3146536"/>
            <a:ext cx="7560710" cy="2956439"/>
            <a:chOff x="44624" y="683568"/>
            <a:chExt cx="7560710" cy="2956439"/>
          </a:xfrm>
        </p:grpSpPr>
        <p:sp>
          <p:nvSpPr>
            <p:cNvPr id="5" name="TextBox 4"/>
            <p:cNvSpPr txBox="1"/>
            <p:nvPr/>
          </p:nvSpPr>
          <p:spPr>
            <a:xfrm>
              <a:off x="44624" y="683568"/>
              <a:ext cx="6192688" cy="1446550"/>
            </a:xfrm>
            <a:prstGeom prst="rect">
              <a:avLst/>
            </a:prstGeom>
            <a:noFill/>
          </p:spPr>
          <p:txBody>
            <a:bodyPr wrap="square" rtlCol="0">
              <a:spAutoFit/>
            </a:bodyPr>
            <a:lstStyle/>
            <a:p>
              <a:r>
                <a:rPr lang="en-GB" sz="8800" dirty="0" smtClean="0">
                  <a:latin typeface="Stencil" panose="040409050D0802020404" pitchFamily="82" charset="0"/>
                </a:rPr>
                <a:t>MISSION:</a:t>
              </a:r>
            </a:p>
          </p:txBody>
        </p:sp>
        <p:grpSp>
          <p:nvGrpSpPr>
            <p:cNvPr id="8" name="Group 7"/>
            <p:cNvGrpSpPr/>
            <p:nvPr/>
          </p:nvGrpSpPr>
          <p:grpSpPr>
            <a:xfrm rot="20089523">
              <a:off x="1041174" y="2008791"/>
              <a:ext cx="6564160" cy="1631216"/>
              <a:chOff x="1974986" y="4162725"/>
              <a:chExt cx="6564160" cy="1631216"/>
            </a:xfrm>
          </p:grpSpPr>
          <p:sp>
            <p:nvSpPr>
              <p:cNvPr id="6" name="Rectangle 5"/>
              <p:cNvSpPr/>
              <p:nvPr/>
            </p:nvSpPr>
            <p:spPr>
              <a:xfrm>
                <a:off x="2072118" y="4162725"/>
                <a:ext cx="6467028" cy="1631216"/>
              </a:xfrm>
              <a:prstGeom prst="rect">
                <a:avLst/>
              </a:prstGeom>
            </p:spPr>
            <p:txBody>
              <a:bodyPr wrap="square">
                <a:spAutoFit/>
              </a:bodyPr>
              <a:lstStyle/>
              <a:p>
                <a:pPr lvl="0"/>
                <a:r>
                  <a:rPr lang="en-GB" sz="9600" dirty="0" smtClean="0">
                    <a:solidFill>
                      <a:srgbClr val="0070C0"/>
                    </a:solidFill>
                    <a:latin typeface="Stencil" panose="040409050D0802020404" pitchFamily="82" charset="0"/>
                  </a:rPr>
                  <a:t>Promise</a:t>
                </a:r>
                <a:endParaRPr lang="en-GB" sz="10000" dirty="0">
                  <a:solidFill>
                    <a:srgbClr val="0070C0"/>
                  </a:solidFill>
                  <a:latin typeface="Stencil" panose="040409050D0802020404" pitchFamily="82" charset="0"/>
                </a:endParaRPr>
              </a:p>
            </p:txBody>
          </p:sp>
          <p:sp>
            <p:nvSpPr>
              <p:cNvPr id="7" name="Rounded Rectangle 6"/>
              <p:cNvSpPr/>
              <p:nvPr/>
            </p:nvSpPr>
            <p:spPr>
              <a:xfrm>
                <a:off x="1974986" y="4321100"/>
                <a:ext cx="5633859" cy="1268337"/>
              </a:xfrm>
              <a:prstGeom prst="roundRect">
                <a:avLst/>
              </a:prstGeom>
              <a:noFill/>
              <a:ln w="1016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1" name="TextBox 10"/>
          <p:cNvSpPr txBox="1"/>
          <p:nvPr/>
        </p:nvSpPr>
        <p:spPr>
          <a:xfrm>
            <a:off x="0" y="8604448"/>
            <a:ext cx="6858000" cy="307777"/>
          </a:xfrm>
          <a:prstGeom prst="rect">
            <a:avLst/>
          </a:prstGeom>
          <a:noFill/>
        </p:spPr>
        <p:txBody>
          <a:bodyPr wrap="square" rtlCol="0">
            <a:spAutoFit/>
          </a:bodyPr>
          <a:lstStyle/>
          <a:p>
            <a:pPr algn="ctr"/>
            <a:r>
              <a:rPr lang="en-GB" sz="1400" dirty="0" smtClean="0">
                <a:latin typeface="Stencil" panose="040409050D0802020404" pitchFamily="82" charset="0"/>
              </a:rPr>
              <a:t>Guide Edition Created by 5</a:t>
            </a:r>
            <a:r>
              <a:rPr lang="en-GB" sz="1400" baseline="30000" dirty="0" smtClean="0">
                <a:latin typeface="Stencil" panose="040409050D0802020404" pitchFamily="82" charset="0"/>
              </a:rPr>
              <a:t>th</a:t>
            </a:r>
            <a:r>
              <a:rPr lang="en-GB" sz="1400" dirty="0" smtClean="0">
                <a:latin typeface="Stencil" panose="040409050D0802020404" pitchFamily="82" charset="0"/>
              </a:rPr>
              <a:t> Worksop Methodist brownies</a:t>
            </a:r>
            <a:endParaRPr lang="en-GB" sz="1400" dirty="0">
              <a:latin typeface="Stencil" panose="040409050D0802020404" pitchFamily="82" charset="0"/>
            </a:endParaRPr>
          </a:p>
        </p:txBody>
      </p:sp>
      <p:pic>
        <p:nvPicPr>
          <p:cNvPr id="1026" name="Picture 2" descr="http://www.jincks.pwp.blueyonder.co.uk/Camp/guidebad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2141" y="6084168"/>
            <a:ext cx="2360622" cy="236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627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jincks.pwp.blueyonder.co.uk/Camp/guidebad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432240"/>
            <a:ext cx="1691000" cy="1691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jincks.pwp.blueyonder.co.uk/Camp/guidebad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7000" y="7432240"/>
            <a:ext cx="1691000" cy="16916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07504"/>
            <a:ext cx="6858000" cy="8802410"/>
          </a:xfrm>
          <a:prstGeom prst="rect">
            <a:avLst/>
          </a:prstGeom>
          <a:noFill/>
        </p:spPr>
        <p:txBody>
          <a:bodyPr wrap="square" rtlCol="0">
            <a:spAutoFit/>
          </a:bodyPr>
          <a:lstStyle/>
          <a:p>
            <a:pPr algn="ctr"/>
            <a:r>
              <a:rPr lang="en-GB" sz="5600" b="1" dirty="0" smtClean="0">
                <a:latin typeface="Stencil" panose="040409050D0802020404" pitchFamily="82" charset="0"/>
              </a:rPr>
              <a:t>Mission: </a:t>
            </a:r>
            <a:r>
              <a:rPr lang="en-GB" sz="5600" b="1" dirty="0" smtClean="0">
                <a:solidFill>
                  <a:srgbClr val="0070C0"/>
                </a:solidFill>
                <a:latin typeface="Stencil" panose="040409050D0802020404" pitchFamily="82" charset="0"/>
              </a:rPr>
              <a:t>Promise</a:t>
            </a:r>
          </a:p>
          <a:p>
            <a:pPr algn="ctr"/>
            <a:endParaRPr lang="en-GB" sz="1200" b="1" dirty="0">
              <a:solidFill>
                <a:srgbClr val="0070C0"/>
              </a:solidFill>
              <a:latin typeface="Comic Sans MS" panose="030F0702030302020204" pitchFamily="66" charset="0"/>
            </a:endParaRPr>
          </a:p>
          <a:p>
            <a:pPr algn="ctr"/>
            <a:r>
              <a:rPr lang="en-GB" sz="2000" b="1" dirty="0" smtClean="0">
                <a:latin typeface="Comic Sans MS" panose="030F0702030302020204" pitchFamily="66" charset="0"/>
              </a:rPr>
              <a:t>Mission Number One:</a:t>
            </a:r>
          </a:p>
          <a:p>
            <a:pPr algn="ctr"/>
            <a:r>
              <a:rPr lang="en-GB" sz="2000" b="1" dirty="0" smtClean="0">
                <a:solidFill>
                  <a:srgbClr val="0070C0"/>
                </a:solidFill>
                <a:latin typeface="Comic Sans MS" panose="030F0702030302020204" pitchFamily="66" charset="0"/>
              </a:rPr>
              <a:t>Do Your B.E.S.T.</a:t>
            </a:r>
          </a:p>
          <a:p>
            <a:pPr algn="ctr"/>
            <a:endParaRPr lang="en-GB" sz="800" b="1" dirty="0">
              <a:latin typeface="Comic Sans MS" panose="030F0702030302020204" pitchFamily="66" charset="0"/>
            </a:endParaRPr>
          </a:p>
          <a:p>
            <a:pPr algn="ctr"/>
            <a:r>
              <a:rPr lang="en-GB" sz="2000" b="1" dirty="0" smtClean="0">
                <a:latin typeface="Comic Sans MS" panose="030F0702030302020204" pitchFamily="66" charset="0"/>
              </a:rPr>
              <a:t>Mission Number Two:</a:t>
            </a:r>
          </a:p>
          <a:p>
            <a:pPr algn="ctr"/>
            <a:r>
              <a:rPr lang="en-GB" sz="2000" b="1" dirty="0" smtClean="0">
                <a:solidFill>
                  <a:srgbClr val="0070C0"/>
                </a:solidFill>
                <a:latin typeface="Comic Sans MS" panose="030F0702030302020204" pitchFamily="66" charset="0"/>
              </a:rPr>
              <a:t>Zen-ify</a:t>
            </a:r>
          </a:p>
          <a:p>
            <a:pPr algn="ctr"/>
            <a:endParaRPr lang="en-GB" sz="800" b="1" dirty="0">
              <a:latin typeface="Comic Sans MS" panose="030F0702030302020204" pitchFamily="66" charset="0"/>
            </a:endParaRPr>
          </a:p>
          <a:p>
            <a:pPr algn="ctr"/>
            <a:r>
              <a:rPr lang="en-GB" sz="2000" b="1" dirty="0" smtClean="0">
                <a:latin typeface="Comic Sans MS" panose="030F0702030302020204" pitchFamily="66" charset="0"/>
              </a:rPr>
              <a:t>Mission Number Three:</a:t>
            </a:r>
          </a:p>
          <a:p>
            <a:pPr algn="ctr"/>
            <a:r>
              <a:rPr lang="en-GB" sz="2000" b="1" dirty="0" smtClean="0">
                <a:solidFill>
                  <a:srgbClr val="0070C0"/>
                </a:solidFill>
                <a:latin typeface="Comic Sans MS" panose="030F0702030302020204" pitchFamily="66" charset="0"/>
              </a:rPr>
              <a:t>Believe it or Not</a:t>
            </a:r>
          </a:p>
          <a:p>
            <a:pPr algn="ctr"/>
            <a:endParaRPr lang="en-GB" sz="800" b="1" dirty="0">
              <a:latin typeface="Comic Sans MS" panose="030F0702030302020204" pitchFamily="66" charset="0"/>
            </a:endParaRPr>
          </a:p>
          <a:p>
            <a:pPr algn="ctr"/>
            <a:r>
              <a:rPr lang="en-GB" sz="2000" b="1" dirty="0" smtClean="0">
                <a:latin typeface="Comic Sans MS" panose="030F0702030302020204" pitchFamily="66" charset="0"/>
              </a:rPr>
              <a:t>Mission Number Four:</a:t>
            </a:r>
          </a:p>
          <a:p>
            <a:pPr algn="ctr"/>
            <a:r>
              <a:rPr lang="en-GB" sz="2000" b="1" dirty="0" smtClean="0">
                <a:solidFill>
                  <a:srgbClr val="0070C0"/>
                </a:solidFill>
                <a:latin typeface="Comic Sans MS" panose="030F0702030302020204" pitchFamily="66" charset="0"/>
              </a:rPr>
              <a:t>God Save Our Queen</a:t>
            </a:r>
          </a:p>
          <a:p>
            <a:pPr algn="ctr"/>
            <a:endParaRPr lang="en-GB" sz="800" b="1" dirty="0">
              <a:latin typeface="Comic Sans MS" panose="030F0702030302020204" pitchFamily="66" charset="0"/>
            </a:endParaRPr>
          </a:p>
          <a:p>
            <a:pPr algn="ctr"/>
            <a:r>
              <a:rPr lang="en-GB" sz="2000" b="1" dirty="0" smtClean="0">
                <a:latin typeface="Comic Sans MS" panose="030F0702030302020204" pitchFamily="66" charset="0"/>
              </a:rPr>
              <a:t>Mission Number Five:</a:t>
            </a:r>
            <a:endParaRPr lang="en-GB" sz="2000" b="1" dirty="0">
              <a:latin typeface="Comic Sans MS" panose="030F0702030302020204" pitchFamily="66" charset="0"/>
            </a:endParaRPr>
          </a:p>
          <a:p>
            <a:pPr algn="ctr"/>
            <a:r>
              <a:rPr lang="en-GB" sz="2000" b="1" dirty="0" smtClean="0">
                <a:solidFill>
                  <a:srgbClr val="0070C0"/>
                </a:solidFill>
                <a:latin typeface="Comic Sans MS" panose="030F0702030302020204" pitchFamily="66" charset="0"/>
              </a:rPr>
              <a:t>Secretly Serving Others</a:t>
            </a:r>
          </a:p>
          <a:p>
            <a:pPr algn="ctr"/>
            <a:endParaRPr lang="en-GB" sz="800" b="1" dirty="0">
              <a:solidFill>
                <a:srgbClr val="FFC000"/>
              </a:solidFill>
              <a:latin typeface="Comic Sans MS" panose="030F0702030302020204" pitchFamily="66" charset="0"/>
            </a:endParaRPr>
          </a:p>
          <a:p>
            <a:pPr algn="ctr"/>
            <a:r>
              <a:rPr lang="en-GB" sz="2000" b="1" dirty="0" smtClean="0">
                <a:latin typeface="Comic Sans MS" panose="030F0702030302020204" pitchFamily="66" charset="0"/>
              </a:rPr>
              <a:t>Mission Number Six:</a:t>
            </a:r>
          </a:p>
          <a:p>
            <a:pPr algn="ctr"/>
            <a:r>
              <a:rPr lang="en-GB" sz="2000" b="1" dirty="0" smtClean="0">
                <a:solidFill>
                  <a:srgbClr val="0070C0"/>
                </a:solidFill>
                <a:latin typeface="Comic Sans MS" panose="030F0702030302020204" pitchFamily="66" charset="0"/>
              </a:rPr>
              <a:t>M.U.M.</a:t>
            </a:r>
          </a:p>
          <a:p>
            <a:pPr algn="ctr"/>
            <a:endParaRPr lang="en-GB" sz="800" b="1" dirty="0">
              <a:solidFill>
                <a:srgbClr val="0070C0"/>
              </a:solidFill>
              <a:latin typeface="Comic Sans MS" panose="030F0702030302020204" pitchFamily="66" charset="0"/>
            </a:endParaRPr>
          </a:p>
          <a:p>
            <a:pPr algn="ctr"/>
            <a:r>
              <a:rPr lang="en-GB" sz="2000" b="1" dirty="0" smtClean="0">
                <a:latin typeface="Comic Sans MS" panose="030F0702030302020204" pitchFamily="66" charset="0"/>
              </a:rPr>
              <a:t>Mission Number Seven:</a:t>
            </a:r>
          </a:p>
          <a:p>
            <a:pPr algn="ctr"/>
            <a:r>
              <a:rPr lang="en-GB" sz="2000" b="1" dirty="0" smtClean="0">
                <a:solidFill>
                  <a:srgbClr val="0070C0"/>
                </a:solidFill>
                <a:latin typeface="Comic Sans MS" panose="030F0702030302020204" pitchFamily="66" charset="0"/>
              </a:rPr>
              <a:t>Diffuse the Bomb</a:t>
            </a:r>
          </a:p>
          <a:p>
            <a:pPr algn="ctr"/>
            <a:endParaRPr lang="en-GB" sz="800" b="1" dirty="0">
              <a:solidFill>
                <a:srgbClr val="0070C0"/>
              </a:solidFill>
              <a:latin typeface="Comic Sans MS" panose="030F0702030302020204" pitchFamily="66" charset="0"/>
            </a:endParaRPr>
          </a:p>
          <a:p>
            <a:pPr algn="ctr"/>
            <a:r>
              <a:rPr lang="en-GB" sz="2000" b="1" dirty="0" smtClean="0">
                <a:latin typeface="Comic Sans MS" panose="030F0702030302020204" pitchFamily="66" charset="0"/>
              </a:rPr>
              <a:t>Mission Number Eight:</a:t>
            </a:r>
          </a:p>
          <a:p>
            <a:pPr algn="ctr"/>
            <a:r>
              <a:rPr lang="en-GB" sz="2000" b="1" dirty="0" smtClean="0">
                <a:solidFill>
                  <a:srgbClr val="0070C0"/>
                </a:solidFill>
                <a:latin typeface="Comic Sans MS" panose="030F0702030302020204" pitchFamily="66" charset="0"/>
              </a:rPr>
              <a:t>Fingers &amp; Thumbs</a:t>
            </a:r>
          </a:p>
          <a:p>
            <a:pPr algn="ctr"/>
            <a:endParaRPr lang="en-GB" sz="800" b="1" dirty="0">
              <a:solidFill>
                <a:srgbClr val="0070C0"/>
              </a:solidFill>
              <a:latin typeface="Comic Sans MS" panose="030F0702030302020204" pitchFamily="66" charset="0"/>
            </a:endParaRPr>
          </a:p>
          <a:p>
            <a:pPr algn="ctr"/>
            <a:r>
              <a:rPr lang="en-GB" sz="2000" b="1" dirty="0" smtClean="0">
                <a:latin typeface="Comic Sans MS" panose="030F0702030302020204" pitchFamily="66" charset="0"/>
              </a:rPr>
              <a:t>Mission Number Nine:</a:t>
            </a:r>
          </a:p>
          <a:p>
            <a:pPr algn="ctr"/>
            <a:r>
              <a:rPr lang="en-GB" sz="2000" b="1" dirty="0" smtClean="0">
                <a:solidFill>
                  <a:srgbClr val="0070C0"/>
                </a:solidFill>
                <a:latin typeface="Comic Sans MS" panose="030F0702030302020204" pitchFamily="66" charset="0"/>
              </a:rPr>
              <a:t>Save the Earth it’s the only </a:t>
            </a:r>
          </a:p>
          <a:p>
            <a:pPr algn="ctr"/>
            <a:r>
              <a:rPr lang="en-GB" sz="2000" b="1" dirty="0" smtClean="0">
                <a:solidFill>
                  <a:srgbClr val="0070C0"/>
                </a:solidFill>
                <a:latin typeface="Comic Sans MS" panose="030F0702030302020204" pitchFamily="66" charset="0"/>
              </a:rPr>
              <a:t>Planet with Chocolate</a:t>
            </a:r>
          </a:p>
          <a:p>
            <a:pPr algn="ctr"/>
            <a:endParaRPr lang="en-GB" sz="800" b="1" dirty="0">
              <a:solidFill>
                <a:srgbClr val="0070C0"/>
              </a:solidFill>
              <a:latin typeface="Comic Sans MS" panose="030F0702030302020204" pitchFamily="66" charset="0"/>
            </a:endParaRPr>
          </a:p>
          <a:p>
            <a:pPr algn="ctr"/>
            <a:r>
              <a:rPr lang="en-GB" sz="2000" b="1" dirty="0" smtClean="0">
                <a:latin typeface="Comic Sans MS" panose="030F0702030302020204" pitchFamily="66" charset="0"/>
              </a:rPr>
              <a:t>Mission Number Ten:</a:t>
            </a:r>
          </a:p>
          <a:p>
            <a:pPr algn="ctr"/>
            <a:r>
              <a:rPr lang="en-GB" sz="2000" b="1" dirty="0" smtClean="0">
                <a:solidFill>
                  <a:srgbClr val="0070C0"/>
                </a:solidFill>
                <a:latin typeface="Comic Sans MS" panose="030F0702030302020204" pitchFamily="66" charset="0"/>
              </a:rPr>
              <a:t>The G-Team</a:t>
            </a:r>
          </a:p>
        </p:txBody>
      </p:sp>
    </p:spTree>
    <p:extLst>
      <p:ext uri="{BB962C8B-B14F-4D97-AF65-F5344CB8AC3E}">
        <p14:creationId xmlns:p14="http://schemas.microsoft.com/office/powerpoint/2010/main" val="840368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2647</Words>
  <Application>Microsoft Office PowerPoint</Application>
  <PresentationFormat>On-screen Show (4:3)</PresentationFormat>
  <Paragraphs>327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Dilks</dc:creator>
  <cp:lastModifiedBy>Rebecca Dilks</cp:lastModifiedBy>
  <cp:revision>67</cp:revision>
  <cp:lastPrinted>2014-09-09T14:04:58Z</cp:lastPrinted>
  <dcterms:created xsi:type="dcterms:W3CDTF">2014-08-19T17:37:48Z</dcterms:created>
  <dcterms:modified xsi:type="dcterms:W3CDTF">2018-03-12T12:00:51Z</dcterms:modified>
</cp:coreProperties>
</file>