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72" r:id="rId3"/>
    <p:sldId id="266" r:id="rId4"/>
    <p:sldId id="265" r:id="rId5"/>
    <p:sldId id="271" r:id="rId6"/>
    <p:sldId id="259" r:id="rId7"/>
    <p:sldId id="262" r:id="rId8"/>
    <p:sldId id="260" r:id="rId9"/>
    <p:sldId id="257" r:id="rId10"/>
    <p:sldId id="261" r:id="rId11"/>
    <p:sldId id="264" r:id="rId12"/>
    <p:sldId id="267" r:id="rId13"/>
    <p:sldId id="269" r:id="rId14"/>
    <p:sldId id="263" r:id="rId15"/>
    <p:sldId id="268" r:id="rId16"/>
    <p:sldId id="270" r:id="rId17"/>
    <p:sldId id="256" r:id="rId18"/>
  </p:sldIdLst>
  <p:sldSz cx="6858000" cy="9144000" type="screen4x3"/>
  <p:notesSz cx="685800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76" y="15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33CFD-67AF-4C6B-B0F7-8322CEF99507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9938" y="741363"/>
            <a:ext cx="2778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90270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053B5-8C2C-4A53-84E2-05D632AA2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36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053B5-8C2C-4A53-84E2-05D632AA254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992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053B5-8C2C-4A53-84E2-05D632AA254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992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053B5-8C2C-4A53-84E2-05D632AA254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99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841-660A-4570-A1C2-D0433E596D19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7B9E-5F2C-4D03-B957-6485D73AC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50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841-660A-4570-A1C2-D0433E596D19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7B9E-5F2C-4D03-B957-6485D73AC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6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841-660A-4570-A1C2-D0433E596D19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7B9E-5F2C-4D03-B957-6485D73AC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15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841-660A-4570-A1C2-D0433E596D19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7B9E-5F2C-4D03-B957-6485D73AC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68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841-660A-4570-A1C2-D0433E596D19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7B9E-5F2C-4D03-B957-6485D73AC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99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841-660A-4570-A1C2-D0433E596D19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7B9E-5F2C-4D03-B957-6485D73AC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6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841-660A-4570-A1C2-D0433E596D19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7B9E-5F2C-4D03-B957-6485D73AC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95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841-660A-4570-A1C2-D0433E596D19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7B9E-5F2C-4D03-B957-6485D73AC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59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841-660A-4570-A1C2-D0433E596D19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7B9E-5F2C-4D03-B957-6485D73AC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39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841-660A-4570-A1C2-D0433E596D19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7B9E-5F2C-4D03-B957-6485D73AC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65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841-660A-4570-A1C2-D0433E596D19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7B9E-5F2C-4D03-B957-6485D73AC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19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44841-660A-4570-A1C2-D0433E596D19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E7B9E-5F2C-4D03-B957-6485D73AC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558" y="175401"/>
            <a:ext cx="7560710" cy="2956439"/>
            <a:chOff x="44624" y="683568"/>
            <a:chExt cx="7560710" cy="2956439"/>
          </a:xfrm>
        </p:grpSpPr>
        <p:sp>
          <p:nvSpPr>
            <p:cNvPr id="5" name="TextBox 4"/>
            <p:cNvSpPr txBox="1"/>
            <p:nvPr/>
          </p:nvSpPr>
          <p:spPr>
            <a:xfrm>
              <a:off x="44624" y="683568"/>
              <a:ext cx="61926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800" dirty="0" smtClean="0">
                  <a:latin typeface="Stencil" panose="040409050D0802020404" pitchFamily="82" charset="0"/>
                </a:rPr>
                <a:t>MISSION: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 rot="20089523">
              <a:off x="1041174" y="2008791"/>
              <a:ext cx="6564160" cy="1631216"/>
              <a:chOff x="1974986" y="4162725"/>
              <a:chExt cx="6564160" cy="1631216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072118" y="4162725"/>
                <a:ext cx="6467028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sz="9600" dirty="0" err="1" smtClean="0">
                    <a:solidFill>
                      <a:srgbClr val="FFC000"/>
                    </a:solidFill>
                    <a:latin typeface="Stencil" panose="040409050D0802020404" pitchFamily="82" charset="0"/>
                  </a:rPr>
                  <a:t>PRomise</a:t>
                </a:r>
                <a:endParaRPr lang="en-GB" sz="10000" dirty="0">
                  <a:solidFill>
                    <a:srgbClr val="FFC000"/>
                  </a:solidFill>
                  <a:latin typeface="Stencil" panose="040409050D0802020404" pitchFamily="82" charset="0"/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1974986" y="4321100"/>
                <a:ext cx="5633859" cy="1268337"/>
              </a:xfrm>
              <a:prstGeom prst="roundRect">
                <a:avLst/>
              </a:prstGeom>
              <a:noFill/>
              <a:ln w="101600" cmpd="sng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404664" y="5148064"/>
            <a:ext cx="60486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Printing Instructions</a:t>
            </a: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Print off Slide 2 on its own – set as 2 pages per sheet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Print off 3-13 as a Booklet on Printer Settings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Print off 14 &amp; 15 as full pages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Print off 16 as 2 pages per sheet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titles on slide 16 are to be used for sticking on the envelopes holding the Mission’s Required Contents such as ‘jigsaw pieces’ and ‘bunting’ and ‘string’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23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8" y="59303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>
                <a:latin typeface="Stencil" panose="040409050D0802020404" pitchFamily="82" charset="0"/>
              </a:rPr>
              <a:t>Mission Number Four:</a:t>
            </a:r>
          </a:p>
          <a:p>
            <a:pPr algn="ctr"/>
            <a:r>
              <a:rPr lang="en-GB" sz="3600" b="1" u="sng" dirty="0" smtClean="0">
                <a:solidFill>
                  <a:srgbClr val="FFC000"/>
                </a:solidFill>
                <a:latin typeface="Stencil" panose="040409050D0802020404" pitchFamily="82" charset="0"/>
              </a:rPr>
              <a:t>Problem Solving</a:t>
            </a:r>
            <a:endParaRPr lang="en-GB" sz="3600" b="1" u="sng" dirty="0">
              <a:solidFill>
                <a:srgbClr val="FFC000"/>
              </a:solidFill>
              <a:latin typeface="Stencil" panose="040409050D0802020404" pitchFamily="8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883980"/>
              </p:ext>
            </p:extLst>
          </p:nvPr>
        </p:nvGraphicFramePr>
        <p:xfrm>
          <a:off x="253746" y="1331640"/>
          <a:ext cx="6343605" cy="756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907"/>
                <a:gridCol w="422907"/>
                <a:gridCol w="422907"/>
                <a:gridCol w="422907"/>
                <a:gridCol w="422907"/>
                <a:gridCol w="422907"/>
                <a:gridCol w="422907"/>
                <a:gridCol w="422907"/>
                <a:gridCol w="422907"/>
                <a:gridCol w="422907"/>
                <a:gridCol w="422907"/>
                <a:gridCol w="422907"/>
                <a:gridCol w="422907"/>
                <a:gridCol w="422907"/>
                <a:gridCol w="422907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C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L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W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Z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F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G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R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G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R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P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M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L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R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W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P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T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U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U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W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H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R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H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L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P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F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U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L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H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W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Q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M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C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M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T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P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M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R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W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X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W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P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M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T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U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P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R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L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L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M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R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F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H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T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Y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T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P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Q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U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H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G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F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R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Q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G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F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G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U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L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L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Q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W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H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F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M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U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R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G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T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V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W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P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H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U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R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Y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T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L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F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W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T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Q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P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R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R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P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W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R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W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Y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L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G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P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J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L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P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P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P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L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3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8" y="432405"/>
            <a:ext cx="6336704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 smtClean="0">
                <a:latin typeface="Stencil" panose="040409050D0802020404" pitchFamily="82" charset="0"/>
              </a:rPr>
              <a:t>Mission Number Four:</a:t>
            </a:r>
          </a:p>
          <a:p>
            <a:pPr algn="ctr"/>
            <a:r>
              <a:rPr lang="en-GB" sz="4000" b="1" u="sng" dirty="0" smtClean="0">
                <a:solidFill>
                  <a:srgbClr val="FFC000"/>
                </a:solidFill>
                <a:latin typeface="Stencil" panose="040409050D0802020404" pitchFamily="82" charset="0"/>
              </a:rPr>
              <a:t>Problem Solving</a:t>
            </a:r>
          </a:p>
          <a:p>
            <a:pPr algn="ctr"/>
            <a:endParaRPr lang="en-GB" sz="2800" b="1" u="sng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Brownies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Promise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Law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Helpful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Guide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Mission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Best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Brown Owl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Friend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Beliefs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Kind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Snowy Owl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Solving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Queen</a:t>
            </a:r>
            <a:endParaRPr lang="en-GB" sz="2600" b="1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8960" y="3264934"/>
            <a:ext cx="3456384" cy="23083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Try to solve the problem of the hidden words in the Words Search. </a:t>
            </a:r>
          </a:p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Hunt out each of the words on this list in the Word Search.</a:t>
            </a:r>
          </a:p>
          <a:p>
            <a:pPr algn="ctr"/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25360" y="3114064"/>
            <a:ext cx="3744000" cy="2610064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162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u="sng" dirty="0" smtClean="0">
                <a:latin typeface="Stencil" panose="040409050D0802020404" pitchFamily="82" charset="0"/>
              </a:rPr>
              <a:t>Mission Number Five:</a:t>
            </a:r>
          </a:p>
          <a:p>
            <a:pPr algn="ctr"/>
            <a:r>
              <a:rPr lang="en-GB" sz="4400" b="1" u="sng" dirty="0" smtClean="0">
                <a:solidFill>
                  <a:srgbClr val="FFC000"/>
                </a:solidFill>
                <a:latin typeface="Stencil" panose="040409050D0802020404" pitchFamily="82" charset="0"/>
              </a:rPr>
              <a:t>Brownie Bunting</a:t>
            </a:r>
            <a:endParaRPr lang="en-GB" sz="4400" b="1" u="sng" dirty="0">
              <a:solidFill>
                <a:srgbClr val="FFC000"/>
              </a:solidFill>
              <a:latin typeface="Stencil" panose="040409050D0802020404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648" y="2270641"/>
            <a:ext cx="61926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In your Mission Pack there is a set of Triangles. </a:t>
            </a:r>
          </a:p>
          <a:p>
            <a:pPr algn="ctr"/>
            <a:endParaRPr lang="en-GB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Each Triangle has a part of the Brownie Promise on it and two punched holes at the top of it.</a:t>
            </a:r>
          </a:p>
          <a:p>
            <a:pPr algn="ctr"/>
            <a:endParaRPr lang="en-GB" sz="2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Agent, sort the </a:t>
            </a:r>
            <a:r>
              <a:rPr lang="en-GB" sz="2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BUNTING TRIANGLES </a:t>
            </a:r>
            <a:r>
              <a:rPr lang="en-GB" sz="2400" b="1" dirty="0" smtClean="0">
                <a:latin typeface="Comic Sans MS" panose="030F0702030302020204" pitchFamily="66" charset="0"/>
              </a:rPr>
              <a:t>into order so that it spells out the </a:t>
            </a:r>
            <a:r>
              <a:rPr lang="en-GB" sz="2400" b="1" dirty="0">
                <a:latin typeface="Comic Sans MS" panose="030F0702030302020204" pitchFamily="66" charset="0"/>
              </a:rPr>
              <a:t>P</a:t>
            </a:r>
            <a:r>
              <a:rPr lang="en-GB" sz="2400" b="1" dirty="0" smtClean="0">
                <a:latin typeface="Comic Sans MS" panose="030F0702030302020204" pitchFamily="66" charset="0"/>
              </a:rPr>
              <a:t>romise.</a:t>
            </a:r>
          </a:p>
          <a:p>
            <a:pPr algn="ctr"/>
            <a:endParaRPr lang="en-GB" sz="2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Then thread the Promise onto the </a:t>
            </a:r>
            <a:r>
              <a:rPr lang="en-GB" sz="2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STRING</a:t>
            </a:r>
            <a:r>
              <a:rPr lang="en-GB" sz="2400" b="1" dirty="0" smtClean="0">
                <a:latin typeface="Comic Sans MS" panose="030F0702030302020204" pitchFamily="66" charset="0"/>
              </a:rPr>
              <a:t> (in your Mission Pack) in the right order.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" t="34855" r="25752" b="32572"/>
          <a:stretch/>
        </p:blipFill>
        <p:spPr bwMode="auto">
          <a:xfrm>
            <a:off x="69681" y="7111984"/>
            <a:ext cx="6718639" cy="17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04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1114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u="sng" dirty="0" smtClean="0">
                <a:latin typeface="Stencil" panose="040409050D0802020404" pitchFamily="82" charset="0"/>
              </a:rPr>
              <a:t>Mission Number Six:</a:t>
            </a:r>
          </a:p>
          <a:p>
            <a:pPr algn="ctr"/>
            <a:r>
              <a:rPr lang="en-GB" sz="4400" b="1" u="sng" dirty="0" smtClean="0">
                <a:solidFill>
                  <a:srgbClr val="FFC000"/>
                </a:solidFill>
                <a:latin typeface="Stencil" panose="040409050D0802020404" pitchFamily="82" charset="0"/>
              </a:rPr>
              <a:t>Muddled Queen</a:t>
            </a:r>
            <a:endParaRPr lang="en-GB" sz="4400" b="1" u="sng" dirty="0">
              <a:solidFill>
                <a:srgbClr val="FFC000"/>
              </a:solidFill>
              <a:latin typeface="Stencil" panose="040409050D0802020404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008" y="1547664"/>
            <a:ext cx="666936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b="1" dirty="0" smtClean="0">
                <a:latin typeface="Comic Sans MS" panose="030F0702030302020204" pitchFamily="66" charset="0"/>
              </a:rPr>
              <a:t>Secret Agent, we need you! The Queen is all in a </a:t>
            </a:r>
            <a:r>
              <a:rPr lang="en-GB" sz="17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MUDDLE</a:t>
            </a:r>
            <a:r>
              <a:rPr lang="en-GB" sz="1700" b="1" dirty="0" smtClean="0">
                <a:latin typeface="Comic Sans MS" panose="030F0702030302020204" pitchFamily="66" charset="0"/>
              </a:rPr>
              <a:t>! </a:t>
            </a:r>
          </a:p>
          <a:p>
            <a:pPr algn="ctr"/>
            <a:r>
              <a:rPr lang="en-GB" sz="1700" b="1" dirty="0" smtClean="0">
                <a:latin typeface="Comic Sans MS" panose="030F0702030302020204" pitchFamily="66" charset="0"/>
              </a:rPr>
              <a:t>In your Mission Pack there is a set of paper jigsaw pieces. This jigsaw is a </a:t>
            </a:r>
            <a:r>
              <a:rPr lang="en-GB" sz="17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portrait of the Queen</a:t>
            </a:r>
            <a:r>
              <a:rPr lang="en-GB" sz="1700" b="1" dirty="0" smtClean="0">
                <a:latin typeface="Comic Sans MS" panose="030F0702030302020204" pitchFamily="66" charset="0"/>
              </a:rPr>
              <a:t>. Stick the pieces onto this page in the right order to create the perfect picture of the Queen.</a:t>
            </a:r>
            <a:endParaRPr lang="en-GB" sz="1700" b="1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http://www.penrodpictures.co.uk/747G%2012x10%20RI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36" y="2923420"/>
            <a:ext cx="5279729" cy="611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8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and by Burkhard Jaeckel - Hand Umriss schwar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5576" y="1165470"/>
            <a:ext cx="10657184" cy="787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6672" y="5364088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Stencil" panose="040409050D0802020404" pitchFamily="82" charset="0"/>
              </a:rPr>
              <a:t>Mission Number Three:</a:t>
            </a:r>
          </a:p>
          <a:p>
            <a:pPr algn="ctr"/>
            <a:r>
              <a:rPr lang="en-GB" sz="2400" b="1" u="sng" dirty="0" smtClean="0">
                <a:solidFill>
                  <a:srgbClr val="FFC000"/>
                </a:solidFill>
                <a:latin typeface="Stencil" panose="040409050D0802020404" pitchFamily="82" charset="0"/>
              </a:rPr>
              <a:t>Fingers &amp; Thumbs</a:t>
            </a:r>
          </a:p>
          <a:p>
            <a:pPr algn="ctr"/>
            <a:r>
              <a:rPr lang="en-GB" sz="2400" b="1" u="sng" dirty="0" smtClean="0">
                <a:solidFill>
                  <a:srgbClr val="FFC000"/>
                </a:solidFill>
                <a:latin typeface="Stencil" panose="040409050D0802020404" pitchFamily="82" charset="0"/>
              </a:rPr>
              <a:t>The Brownie Salute</a:t>
            </a:r>
            <a:endParaRPr lang="en-GB" sz="2400" b="1" u="sng" dirty="0">
              <a:solidFill>
                <a:srgbClr val="FFC000"/>
              </a:solidFill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5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0800000">
            <a:off x="44625" y="37322"/>
            <a:ext cx="2924944" cy="277180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672" y="323528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I</a:t>
            </a:r>
          </a:p>
          <a:p>
            <a:pPr algn="ctr"/>
            <a:r>
              <a:rPr lang="en-GB" sz="2800" b="1" dirty="0">
                <a:solidFill>
                  <a:srgbClr val="FFC000"/>
                </a:solidFill>
                <a:latin typeface="Comic Sans MS" panose="030F0702030302020204" pitchFamily="66" charset="0"/>
              </a:rPr>
              <a:t>p</a:t>
            </a:r>
            <a:r>
              <a:rPr lang="en-GB" sz="28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romise</a:t>
            </a:r>
            <a:r>
              <a:rPr lang="en-GB" sz="2800" b="1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sz="2800" b="1" dirty="0">
                <a:latin typeface="Comic Sans MS" panose="030F0702030302020204" pitchFamily="66" charset="0"/>
              </a:rPr>
              <a:t>t</a:t>
            </a:r>
            <a:r>
              <a:rPr lang="en-GB" sz="2800" b="1" dirty="0" smtClean="0">
                <a:latin typeface="Comic Sans MS" panose="030F0702030302020204" pitchFamily="66" charset="0"/>
              </a:rPr>
              <a:t>hat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3816424" y="55242"/>
            <a:ext cx="2924944" cy="277180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48471" y="341448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I will </a:t>
            </a:r>
          </a:p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do my </a:t>
            </a:r>
          </a:p>
          <a:p>
            <a:pPr algn="ctr"/>
            <a:r>
              <a:rPr lang="en-GB" sz="28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best</a:t>
            </a:r>
            <a:endParaRPr lang="en-GB" sz="28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1896345" y="55242"/>
            <a:ext cx="2924944" cy="277180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2276872" y="1187624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To be </a:t>
            </a:r>
          </a:p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true to </a:t>
            </a:r>
          </a:p>
          <a:p>
            <a:pPr algn="ctr"/>
            <a:r>
              <a:rPr lang="en-GB" sz="28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myself</a:t>
            </a:r>
            <a:endParaRPr lang="en-GB" sz="28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 rot="10800000">
            <a:off x="58316" y="3059832"/>
            <a:ext cx="2924944" cy="277180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0364" y="3275856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&amp; develop my </a:t>
            </a:r>
          </a:p>
          <a:p>
            <a:pPr algn="ctr"/>
            <a:r>
              <a:rPr lang="en-GB" sz="28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beliefs</a:t>
            </a:r>
            <a:endParaRPr lang="en-GB" sz="28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Isosceles Triangle 11"/>
          <p:cNvSpPr/>
          <p:nvPr/>
        </p:nvSpPr>
        <p:spPr>
          <a:xfrm rot="10800000">
            <a:off x="3816424" y="3082346"/>
            <a:ext cx="2924944" cy="277180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21088" y="3331021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To serve the </a:t>
            </a:r>
          </a:p>
          <a:p>
            <a:pPr algn="ctr"/>
            <a:r>
              <a:rPr lang="en-GB" sz="28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Queen</a:t>
            </a:r>
            <a:endParaRPr lang="en-GB" sz="28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896345" y="3059832"/>
            <a:ext cx="2924944" cy="277180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0800000">
            <a:off x="2276873" y="4698012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&amp; my </a:t>
            </a:r>
            <a:r>
              <a:rPr lang="en-GB" sz="28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community</a:t>
            </a:r>
            <a:endParaRPr lang="en-GB" sz="28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Isosceles Triangle 15"/>
          <p:cNvSpPr/>
          <p:nvPr/>
        </p:nvSpPr>
        <p:spPr>
          <a:xfrm rot="10800000">
            <a:off x="144016" y="6084168"/>
            <a:ext cx="2924944" cy="277180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6064" y="6300192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To help other </a:t>
            </a:r>
            <a:r>
              <a:rPr lang="en-GB" sz="28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people</a:t>
            </a:r>
            <a:endParaRPr lang="en-GB" sz="28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Isosceles Triangle 17"/>
          <p:cNvSpPr/>
          <p:nvPr/>
        </p:nvSpPr>
        <p:spPr>
          <a:xfrm rot="10800000">
            <a:off x="3573016" y="6084168"/>
            <a:ext cx="2924944" cy="277180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91371" y="6228184"/>
            <a:ext cx="208823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dirty="0" smtClean="0">
                <a:latin typeface="Comic Sans MS" panose="030F0702030302020204" pitchFamily="66" charset="0"/>
              </a:rPr>
              <a:t>&amp; to keep the </a:t>
            </a:r>
            <a:r>
              <a:rPr lang="en-GB" sz="26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Brownie Guide </a:t>
            </a:r>
          </a:p>
          <a:p>
            <a:pPr algn="ctr"/>
            <a:r>
              <a:rPr lang="en-GB" sz="26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law</a:t>
            </a:r>
            <a:endParaRPr lang="en-GB" sz="26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8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c3270052.r52.cf0.rackcdn.com/Cunard-Queen-Elizabeth-Paintin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14"/>
          <a:stretch/>
        </p:blipFill>
        <p:spPr bwMode="auto">
          <a:xfrm>
            <a:off x="350968" y="4644889"/>
            <a:ext cx="3150040" cy="388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71400" y="1385645"/>
            <a:ext cx="4464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Stencil" panose="040409050D0802020404" pitchFamily="82" charset="0"/>
              </a:rPr>
              <a:t>Mission Number Six:</a:t>
            </a:r>
          </a:p>
          <a:p>
            <a:pPr algn="ctr"/>
            <a:r>
              <a:rPr lang="en-GB" sz="2800" b="1" dirty="0">
                <a:solidFill>
                  <a:srgbClr val="FFC000"/>
                </a:solidFill>
                <a:latin typeface="Stencil" panose="040409050D0802020404" pitchFamily="82" charset="0"/>
              </a:rPr>
              <a:t>Muddled Queen</a:t>
            </a:r>
          </a:p>
        </p:txBody>
      </p:sp>
      <p:pic>
        <p:nvPicPr>
          <p:cNvPr id="7" name="Picture 4" descr="http://girlguidingnyw.org.uk/wp-content/uploads/2013/04/brownie-trefoil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332" y="156602"/>
            <a:ext cx="1247045" cy="124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624" y="859515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/>
              <a:t>To be cut up into pieces</a:t>
            </a:r>
            <a:endParaRPr lang="en-GB" i="1" dirty="0"/>
          </a:p>
        </p:txBody>
      </p:sp>
      <p:sp>
        <p:nvSpPr>
          <p:cNvPr id="4" name="Rectangle 3"/>
          <p:cNvSpPr/>
          <p:nvPr/>
        </p:nvSpPr>
        <p:spPr>
          <a:xfrm>
            <a:off x="2676916" y="2916020"/>
            <a:ext cx="41810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Stencil" panose="040409050D0802020404" pitchFamily="82" charset="0"/>
              </a:rPr>
              <a:t>Mission Number Five:</a:t>
            </a:r>
          </a:p>
          <a:p>
            <a:pPr algn="ctr"/>
            <a:r>
              <a:rPr lang="en-GB" sz="2800" b="1" dirty="0">
                <a:solidFill>
                  <a:srgbClr val="FFC000"/>
                </a:solidFill>
                <a:latin typeface="Stencil" panose="040409050D0802020404" pitchFamily="82" charset="0"/>
              </a:rPr>
              <a:t>Brownie Bunting</a:t>
            </a:r>
          </a:p>
        </p:txBody>
      </p:sp>
      <p:pic>
        <p:nvPicPr>
          <p:cNvPr id="8" name="Picture 4" descr="http://girlguidingnyw.org.uk/wp-content/uploads/2013/04/brownie-trefoil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935" y="1668974"/>
            <a:ext cx="1247045" cy="124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02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omise Ow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6" y="297858"/>
            <a:ext cx="6756550" cy="456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0788" y="5976734"/>
            <a:ext cx="38164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To be made for Promise Ceremonies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226981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girlguidingnyw.org.uk/wp-content/uploads/2013/04/brownie-trefoi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8" y="6012160"/>
            <a:ext cx="2347705" cy="234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leicestershirevillages.com/uploads/849478eeb6934621800819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" y="39924"/>
            <a:ext cx="4153058" cy="417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9558" y="3146536"/>
            <a:ext cx="7560710" cy="2956439"/>
            <a:chOff x="44624" y="683568"/>
            <a:chExt cx="7560710" cy="2956439"/>
          </a:xfrm>
        </p:grpSpPr>
        <p:sp>
          <p:nvSpPr>
            <p:cNvPr id="5" name="TextBox 4"/>
            <p:cNvSpPr txBox="1"/>
            <p:nvPr/>
          </p:nvSpPr>
          <p:spPr>
            <a:xfrm>
              <a:off x="44624" y="683568"/>
              <a:ext cx="61926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800" dirty="0" smtClean="0">
                  <a:latin typeface="Stencil" panose="040409050D0802020404" pitchFamily="82" charset="0"/>
                </a:rPr>
                <a:t>MISSION: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 rot="20089523">
              <a:off x="1041174" y="2008791"/>
              <a:ext cx="6564160" cy="1631216"/>
              <a:chOff x="1974986" y="4162725"/>
              <a:chExt cx="6564160" cy="1631216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072118" y="4162725"/>
                <a:ext cx="6467028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sz="9600" dirty="0" err="1" smtClean="0">
                    <a:solidFill>
                      <a:srgbClr val="FFC000"/>
                    </a:solidFill>
                    <a:latin typeface="Stencil" panose="040409050D0802020404" pitchFamily="82" charset="0"/>
                  </a:rPr>
                  <a:t>PRomise</a:t>
                </a:r>
                <a:endParaRPr lang="en-GB" sz="10000" dirty="0">
                  <a:solidFill>
                    <a:srgbClr val="FFC000"/>
                  </a:solidFill>
                  <a:latin typeface="Stencil" panose="040409050D0802020404" pitchFamily="82" charset="0"/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1974986" y="4321100"/>
                <a:ext cx="5633859" cy="1268337"/>
              </a:xfrm>
              <a:prstGeom prst="roundRect">
                <a:avLst/>
              </a:prstGeom>
              <a:noFill/>
              <a:ln w="101600" cmpd="sng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0" y="8604448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Stencil" panose="040409050D0802020404" pitchFamily="82" charset="0"/>
              </a:rPr>
              <a:t>Tales from Twinkle owl: </a:t>
            </a:r>
            <a:r>
              <a:rPr lang="en-GB" sz="1400" dirty="0" smtClean="0">
                <a:latin typeface="Stencil" panose="040409050D0802020404" pitchFamily="82" charset="0"/>
              </a:rPr>
              <a:t>PROMISE MISSION FOR NEW BROWNIES</a:t>
            </a:r>
            <a:endParaRPr lang="en-GB" sz="1400" dirty="0"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78921"/>
            <a:ext cx="6858000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600" b="1" dirty="0" smtClean="0">
                <a:latin typeface="Stencil" panose="040409050D0802020404" pitchFamily="82" charset="0"/>
              </a:rPr>
              <a:t>Mission: </a:t>
            </a:r>
            <a:r>
              <a:rPr lang="en-GB" sz="5600" b="1" dirty="0" smtClean="0">
                <a:solidFill>
                  <a:srgbClr val="FFC000"/>
                </a:solidFill>
                <a:latin typeface="Stencil" panose="040409050D0802020404" pitchFamily="82" charset="0"/>
              </a:rPr>
              <a:t>Promise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Mission Number One:</a:t>
            </a:r>
          </a:p>
          <a:p>
            <a:pPr algn="ctr"/>
            <a:r>
              <a:rPr lang="en-GB" sz="2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To Secretly Serve Others</a:t>
            </a:r>
          </a:p>
          <a:p>
            <a:pPr algn="ctr"/>
            <a:endParaRPr lang="en-GB" sz="2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Mission Number Two:</a:t>
            </a:r>
          </a:p>
          <a:p>
            <a:pPr algn="ctr"/>
            <a:r>
              <a:rPr lang="en-GB" sz="2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To Be True To Myself</a:t>
            </a:r>
          </a:p>
          <a:p>
            <a:pPr algn="ctr"/>
            <a:endParaRPr lang="en-GB" sz="2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Mission Number Three:</a:t>
            </a:r>
          </a:p>
          <a:p>
            <a:pPr algn="ctr"/>
            <a:r>
              <a:rPr lang="en-GB" sz="2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Fingers &amp; </a:t>
            </a:r>
            <a:r>
              <a:rPr lang="en-GB" sz="2400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Thumbs:The</a:t>
            </a:r>
            <a:r>
              <a:rPr lang="en-GB" sz="2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Brownie Salute</a:t>
            </a:r>
          </a:p>
          <a:p>
            <a:pPr algn="ctr"/>
            <a:endParaRPr lang="en-GB" sz="2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Mission Number Four:</a:t>
            </a:r>
          </a:p>
          <a:p>
            <a:pPr algn="ctr"/>
            <a:r>
              <a:rPr lang="en-GB" sz="2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Problem Solving</a:t>
            </a:r>
          </a:p>
          <a:p>
            <a:pPr algn="ctr"/>
            <a:endParaRPr lang="en-GB" sz="2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Mission Number Five:</a:t>
            </a:r>
            <a:endParaRPr lang="en-GB" sz="2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Brownie Bunting</a:t>
            </a:r>
          </a:p>
          <a:p>
            <a:pPr algn="ctr"/>
            <a:endParaRPr lang="en-GB" sz="24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Mission Number Six:</a:t>
            </a:r>
          </a:p>
          <a:p>
            <a:pPr algn="ctr"/>
            <a:r>
              <a:rPr lang="en-GB" sz="2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Muddled Queen</a:t>
            </a:r>
          </a:p>
        </p:txBody>
      </p:sp>
      <p:pic>
        <p:nvPicPr>
          <p:cNvPr id="3" name="Picture 4" descr="http://girlguidingnyw.org.uk/wp-content/uploads/2013/04/brownie-trefoi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484" y="7452320"/>
            <a:ext cx="1523031" cy="152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36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328" y="1963594"/>
            <a:ext cx="6525344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Stencil" panose="040409050D0802020404" pitchFamily="82" charset="0"/>
              </a:rPr>
              <a:t>Secret Agent: </a:t>
            </a:r>
          </a:p>
          <a:p>
            <a:pPr algn="ctr"/>
            <a:endParaRPr lang="en-GB" sz="1000" b="1" dirty="0">
              <a:latin typeface="Stencil" panose="040409050D0802020404" pitchFamily="82" charset="0"/>
            </a:endParaRPr>
          </a:p>
          <a:p>
            <a:pPr algn="ctr"/>
            <a:endParaRPr lang="en-GB" sz="4000" b="1" dirty="0" smtClean="0">
              <a:latin typeface="Stencil" panose="040409050D0802020404" pitchFamily="82" charset="0"/>
            </a:endParaRPr>
          </a:p>
          <a:p>
            <a:pPr algn="ctr"/>
            <a:r>
              <a:rPr lang="en-GB" sz="4000" b="1" dirty="0" smtClean="0">
                <a:latin typeface="Stencil" panose="040409050D0802020404" pitchFamily="82" charset="0"/>
              </a:rPr>
              <a:t>.…………………………</a:t>
            </a:r>
          </a:p>
          <a:p>
            <a:pPr algn="ctr"/>
            <a:endParaRPr lang="en-GB" sz="1000" b="1" dirty="0" smtClean="0">
              <a:latin typeface="Comic Sans MS" panose="030F0702030302020204" pitchFamily="66" charset="0"/>
            </a:endParaRPr>
          </a:p>
          <a:p>
            <a:pPr algn="ctr"/>
            <a:endParaRPr lang="en-GB" sz="2400" b="1" dirty="0" smtClean="0">
              <a:latin typeface="Comic Sans MS" panose="030F0702030302020204" pitchFamily="66" charset="0"/>
            </a:endParaRPr>
          </a:p>
          <a:p>
            <a:pPr algn="ctr"/>
            <a:endParaRPr lang="en-GB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Your mission, if you choose to accept it, is to complete a series of Challenges  in order to help you understand ‘What it is to be a BROWNIE’ &amp; the BROWNIE PROMISE!</a:t>
            </a:r>
          </a:p>
          <a:p>
            <a:pPr algn="ctr"/>
            <a:endParaRPr lang="en-GB" sz="11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00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328" y="1448068"/>
            <a:ext cx="65253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The Brownie Promise</a:t>
            </a:r>
          </a:p>
          <a:p>
            <a:pPr algn="ctr"/>
            <a:endParaRPr lang="en-GB" sz="14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i="1" dirty="0" smtClean="0">
                <a:latin typeface="Comic Sans MS" panose="030F0702030302020204" pitchFamily="66" charset="0"/>
              </a:rPr>
              <a:t>I Promise  that I will do My Best:</a:t>
            </a:r>
          </a:p>
          <a:p>
            <a:pPr algn="ctr"/>
            <a:r>
              <a:rPr lang="en-GB" sz="2800" b="1" i="1" dirty="0" smtClean="0">
                <a:latin typeface="Comic Sans MS" panose="030F0702030302020204" pitchFamily="66" charset="0"/>
              </a:rPr>
              <a:t>To be True to Myself</a:t>
            </a:r>
          </a:p>
          <a:p>
            <a:pPr algn="ctr"/>
            <a:r>
              <a:rPr lang="en-GB" sz="2800" b="1" i="1" dirty="0" smtClean="0">
                <a:latin typeface="Comic Sans MS" panose="030F0702030302020204" pitchFamily="66" charset="0"/>
              </a:rPr>
              <a:t>And Develop </a:t>
            </a:r>
            <a:r>
              <a:rPr lang="en-GB" sz="2800" b="1" i="1" dirty="0">
                <a:latin typeface="Comic Sans MS" panose="030F0702030302020204" pitchFamily="66" charset="0"/>
              </a:rPr>
              <a:t>M</a:t>
            </a:r>
            <a:r>
              <a:rPr lang="en-GB" sz="2800" b="1" i="1" dirty="0" smtClean="0">
                <a:latin typeface="Comic Sans MS" panose="030F0702030302020204" pitchFamily="66" charset="0"/>
              </a:rPr>
              <a:t>y Beliefs</a:t>
            </a:r>
          </a:p>
          <a:p>
            <a:pPr algn="ctr"/>
            <a:r>
              <a:rPr lang="en-GB" sz="2800" b="1" i="1" dirty="0" smtClean="0">
                <a:latin typeface="Comic Sans MS" panose="030F0702030302020204" pitchFamily="66" charset="0"/>
              </a:rPr>
              <a:t>To Serve the Queen &amp; My Community</a:t>
            </a:r>
          </a:p>
          <a:p>
            <a:pPr algn="ctr"/>
            <a:r>
              <a:rPr lang="en-GB" sz="2800" b="1" i="1" dirty="0" smtClean="0">
                <a:latin typeface="Comic Sans MS" panose="030F0702030302020204" pitchFamily="66" charset="0"/>
              </a:rPr>
              <a:t>To Help Other People</a:t>
            </a:r>
          </a:p>
          <a:p>
            <a:pPr algn="ctr"/>
            <a:r>
              <a:rPr lang="en-GB" sz="2800" b="1" i="1" dirty="0" smtClean="0">
                <a:latin typeface="Comic Sans MS" panose="030F0702030302020204" pitchFamily="66" charset="0"/>
              </a:rPr>
              <a:t>And to Keep the Brownie Guide Law</a:t>
            </a:r>
          </a:p>
          <a:p>
            <a:pPr algn="ctr"/>
            <a:endParaRPr lang="en-GB" sz="2800" b="1" dirty="0">
              <a:latin typeface="Comic Sans MS" panose="030F0702030302020204" pitchFamily="66" charset="0"/>
            </a:endParaRPr>
          </a:p>
          <a:p>
            <a:pPr algn="ctr"/>
            <a:r>
              <a:rPr lang="en-GB" sz="3200" b="1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Brownie Guide Law</a:t>
            </a:r>
          </a:p>
          <a:p>
            <a:pPr algn="ctr"/>
            <a:endParaRPr lang="en-GB" sz="1400" b="1" u="sng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i="1" dirty="0" smtClean="0">
                <a:latin typeface="Comic Sans MS" panose="030F0702030302020204" pitchFamily="66" charset="0"/>
              </a:rPr>
              <a:t>A Brownie Guide Thinks of Others Before Herself &amp; Does a Good Turn Everyday.</a:t>
            </a:r>
            <a:endParaRPr lang="en-GB" sz="28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19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320" y="35496"/>
            <a:ext cx="6669360" cy="9356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>
                <a:latin typeface="Stencil" panose="040409050D0802020404" pitchFamily="82" charset="0"/>
              </a:rPr>
              <a:t>Mission Number One:</a:t>
            </a:r>
          </a:p>
          <a:p>
            <a:pPr algn="ctr"/>
            <a:r>
              <a:rPr lang="en-GB" sz="3600" b="1" u="sng" dirty="0" smtClean="0">
                <a:solidFill>
                  <a:srgbClr val="FFC000"/>
                </a:solidFill>
                <a:latin typeface="Stencil" panose="040409050D0802020404" pitchFamily="82" charset="0"/>
              </a:rPr>
              <a:t>To Secretly Serve Others</a:t>
            </a:r>
          </a:p>
          <a:p>
            <a:endParaRPr lang="en-GB" sz="2000" b="1" dirty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For the Next Seven Days you are required to perform random good deeds in order to help other people.</a:t>
            </a:r>
          </a:p>
          <a:p>
            <a:endParaRPr lang="en-GB" sz="2000" b="1" dirty="0">
              <a:latin typeface="Comic Sans MS" panose="030F0702030302020204" pitchFamily="66" charset="0"/>
            </a:endParaRPr>
          </a:p>
          <a:p>
            <a:r>
              <a:rPr lang="en-GB" sz="2000" b="1" u="sng" dirty="0" smtClean="0">
                <a:latin typeface="Comic Sans MS" panose="030F0702030302020204" pitchFamily="66" charset="0"/>
              </a:rPr>
              <a:t>First</a:t>
            </a:r>
            <a:r>
              <a:rPr lang="en-GB" sz="2000" b="1" dirty="0" smtClean="0">
                <a:latin typeface="Comic Sans MS" panose="030F0702030302020204" pitchFamily="66" charset="0"/>
              </a:rPr>
              <a:t>, you must pick your target. </a:t>
            </a: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This will be the person you will help.</a:t>
            </a:r>
          </a:p>
          <a:p>
            <a:r>
              <a:rPr lang="en-GB" sz="2000" b="1" u="sng" dirty="0" smtClean="0">
                <a:latin typeface="Comic Sans MS" panose="030F0702030302020204" pitchFamily="66" charset="0"/>
              </a:rPr>
              <a:t>Then,</a:t>
            </a:r>
            <a:r>
              <a:rPr lang="en-GB" sz="2000" b="1" dirty="0" smtClean="0">
                <a:latin typeface="Comic Sans MS" panose="030F0702030302020204" pitchFamily="66" charset="0"/>
              </a:rPr>
              <a:t> you must decide on a kind deed or act to perform for them.</a:t>
            </a:r>
          </a:p>
          <a:p>
            <a:pPr algn="ctr"/>
            <a:endParaRPr lang="en-GB" sz="20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2000" b="1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DO NOT BLOW YOUR COVER!</a:t>
            </a:r>
          </a:p>
          <a:p>
            <a:endParaRPr lang="en-GB" sz="2000" b="1" dirty="0">
              <a:latin typeface="Comic Sans MS" panose="030F0702030302020204" pitchFamily="66" charset="0"/>
            </a:endParaRPr>
          </a:p>
          <a:p>
            <a:r>
              <a:rPr lang="en-GB" sz="2000" b="1" u="sng" dirty="0" smtClean="0">
                <a:latin typeface="Comic Sans MS" panose="030F0702030302020204" pitchFamily="66" charset="0"/>
              </a:rPr>
              <a:t>Examples of kind deeds or acts: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1" dirty="0" smtClean="0">
                <a:latin typeface="Comic Sans MS" panose="030F0702030302020204" pitchFamily="66" charset="0"/>
              </a:rPr>
              <a:t>Do a chore.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1" dirty="0" smtClean="0">
                <a:latin typeface="Comic Sans MS" panose="030F0702030302020204" pitchFamily="66" charset="0"/>
              </a:rPr>
              <a:t>Write a note to someone telling them how much you appreciate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1" dirty="0" smtClean="0">
                <a:latin typeface="Comic Sans MS" panose="030F0702030302020204" pitchFamily="66" charset="0"/>
              </a:rPr>
              <a:t>Smile at 3 random people.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1" dirty="0" smtClean="0">
                <a:latin typeface="Comic Sans MS" panose="030F0702030302020204" pitchFamily="66" charset="0"/>
              </a:rPr>
              <a:t>Bake something for someone.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1" dirty="0" smtClean="0">
                <a:latin typeface="Comic Sans MS" panose="030F0702030302020204" pitchFamily="66" charset="0"/>
              </a:rPr>
              <a:t>Pick up rubbish on your way to school.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1" dirty="0" smtClean="0">
                <a:latin typeface="Comic Sans MS" panose="030F0702030302020204" pitchFamily="66" charset="0"/>
              </a:rPr>
              <a:t>Set the table for dinner.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1" dirty="0" smtClean="0">
                <a:latin typeface="Comic Sans MS" panose="030F0702030302020204" pitchFamily="66" charset="0"/>
              </a:rPr>
              <a:t>Do your homework without being asked.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1" dirty="0" smtClean="0">
                <a:latin typeface="Comic Sans MS" panose="030F0702030302020204" pitchFamily="66" charset="0"/>
              </a:rPr>
              <a:t>Read to a little Brother/Sister.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latin typeface="Comic Sans MS" panose="030F0702030302020204" pitchFamily="66" charset="0"/>
            </a:endParaRPr>
          </a:p>
          <a:p>
            <a:pPr algn="ctr"/>
            <a:r>
              <a:rPr lang="en-GB" sz="25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Good Luck Agent on Your Mission to Secretly Serve Others!</a:t>
            </a:r>
          </a:p>
          <a:p>
            <a:endParaRPr lang="en-GB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5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948674"/>
              </p:ext>
            </p:extLst>
          </p:nvPr>
        </p:nvGraphicFramePr>
        <p:xfrm>
          <a:off x="260648" y="1547664"/>
          <a:ext cx="6336705" cy="72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1728192"/>
                <a:gridCol w="3168353"/>
              </a:tblGrid>
              <a:tr h="900100">
                <a:tc>
                  <a:txBody>
                    <a:bodyPr/>
                    <a:lstStyle/>
                    <a:p>
                      <a:pPr algn="ctr"/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 smtClean="0">
                          <a:latin typeface="Comic Sans MS" panose="030F0702030302020204" pitchFamily="66" charset="0"/>
                        </a:rPr>
                        <a:t>Your Target</a:t>
                      </a:r>
                      <a:endParaRPr lang="en-GB" sz="2000" b="1" u="sng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 smtClean="0">
                          <a:latin typeface="Comic Sans MS" panose="030F0702030302020204" pitchFamily="66" charset="0"/>
                        </a:rPr>
                        <a:t>Your Good Deed</a:t>
                      </a:r>
                      <a:endParaRPr lang="en-GB" sz="2000" b="1" u="sng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Wednesday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Thursday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Saturday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Sunday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Monday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Tuesday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305525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600" b="1" u="sng" dirty="0">
                <a:solidFill>
                  <a:prstClr val="black"/>
                </a:solidFill>
                <a:latin typeface="Stencil" panose="040409050D0802020404" pitchFamily="82" charset="0"/>
              </a:rPr>
              <a:t>Mission Number One:</a:t>
            </a:r>
          </a:p>
          <a:p>
            <a:pPr lvl="0" algn="ctr"/>
            <a:r>
              <a:rPr lang="en-GB" sz="3600" b="1" u="sng" dirty="0">
                <a:solidFill>
                  <a:srgbClr val="FFC000"/>
                </a:solidFill>
                <a:latin typeface="Stencil" panose="040409050D0802020404" pitchFamily="82" charset="0"/>
              </a:rPr>
              <a:t>To Secretly Serve Others</a:t>
            </a:r>
          </a:p>
        </p:txBody>
      </p:sp>
    </p:spTree>
    <p:extLst>
      <p:ext uri="{BB962C8B-B14F-4D97-AF65-F5344CB8AC3E}">
        <p14:creationId xmlns:p14="http://schemas.microsoft.com/office/powerpoint/2010/main" val="418101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5" y="3923928"/>
            <a:ext cx="102714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431233"/>
              </p:ext>
            </p:extLst>
          </p:nvPr>
        </p:nvGraphicFramePr>
        <p:xfrm>
          <a:off x="153144" y="1403647"/>
          <a:ext cx="6516216" cy="756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5736"/>
                <a:gridCol w="4320480"/>
              </a:tblGrid>
              <a:tr h="1260140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What makes you Happy?</a:t>
                      </a:r>
                    </a:p>
                    <a:p>
                      <a:pPr algn="ctr"/>
                      <a:endParaRPr lang="en-GB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Record your favourite things to smell, see, hear, taste and do to show who </a:t>
                      </a:r>
                      <a:r>
                        <a:rPr lang="en-GB" b="1" baseline="0" dirty="0" smtClean="0">
                          <a:solidFill>
                            <a:srgbClr val="FFC000"/>
                          </a:solidFill>
                          <a:latin typeface="Comic Sans MS" panose="030F0702030302020204" pitchFamily="66" charset="0"/>
                        </a:rPr>
                        <a:t>YOU</a:t>
                      </a: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 are.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Comic Sans MS" panose="030F0702030302020204" pitchFamily="66" charset="0"/>
                        </a:rPr>
                        <a:t>Smelling…</a:t>
                      </a:r>
                    </a:p>
                    <a:p>
                      <a:endParaRPr lang="en-GB" sz="1800" b="1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800" b="1" dirty="0" smtClean="0">
                          <a:latin typeface="Comic Sans MS" panose="030F0702030302020204" pitchFamily="66" charset="0"/>
                        </a:rPr>
                        <a:t>-----------------------------Makes</a:t>
                      </a:r>
                      <a:r>
                        <a:rPr lang="en-GB" sz="1800" b="1" baseline="0" dirty="0" smtClean="0">
                          <a:latin typeface="Comic Sans MS" panose="030F0702030302020204" pitchFamily="66" charset="0"/>
                        </a:rPr>
                        <a:t> Me </a:t>
                      </a:r>
                      <a:r>
                        <a:rPr lang="en-GB" sz="1800" b="1" baseline="0" dirty="0" smtClean="0">
                          <a:solidFill>
                            <a:srgbClr val="FFC000"/>
                          </a:solidFill>
                          <a:latin typeface="Comic Sans MS" panose="030F0702030302020204" pitchFamily="66" charset="0"/>
                        </a:rPr>
                        <a:t>Happy</a:t>
                      </a:r>
                      <a:r>
                        <a:rPr lang="en-GB" sz="1800" b="1" baseline="0" dirty="0" smtClean="0">
                          <a:latin typeface="Comic Sans MS" panose="030F0702030302020204" pitchFamily="66" charset="0"/>
                        </a:rPr>
                        <a:t>!</a:t>
                      </a:r>
                      <a:endParaRPr lang="en-GB" sz="18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Comic Sans MS" panose="030F0702030302020204" pitchFamily="66" charset="0"/>
                        </a:rPr>
                        <a:t>Hearing…</a:t>
                      </a:r>
                      <a:endParaRPr lang="en-GB" sz="1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800" b="1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800" b="1" dirty="0" smtClean="0">
                          <a:latin typeface="Comic Sans MS" panose="030F0702030302020204" pitchFamily="66" charset="0"/>
                        </a:rPr>
                        <a:t>-----------------------------Makes Me 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Comic Sans MS" panose="030F0702030302020204" pitchFamily="66" charset="0"/>
                        </a:rPr>
                        <a:t>Happy</a:t>
                      </a:r>
                      <a:r>
                        <a:rPr lang="en-GB" sz="1800" b="1" dirty="0" smtClean="0">
                          <a:latin typeface="Comic Sans MS" panose="030F0702030302020204" pitchFamily="66" charset="0"/>
                        </a:rPr>
                        <a:t>!</a:t>
                      </a:r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Comic Sans MS" panose="030F0702030302020204" pitchFamily="66" charset="0"/>
                        </a:rPr>
                        <a:t>Seeing…</a:t>
                      </a:r>
                    </a:p>
                    <a:p>
                      <a:endParaRPr lang="en-GB" sz="1800" b="1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800" b="1" dirty="0" smtClean="0">
                          <a:latin typeface="Comic Sans MS" panose="030F0702030302020204" pitchFamily="66" charset="0"/>
                        </a:rPr>
                        <a:t>-----------------------------Makes Me 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Comic Sans MS" panose="030F0702030302020204" pitchFamily="66" charset="0"/>
                        </a:rPr>
                        <a:t>Happy</a:t>
                      </a:r>
                      <a:r>
                        <a:rPr lang="en-GB" sz="1800" b="1" dirty="0" smtClean="0">
                          <a:latin typeface="Comic Sans MS" panose="030F0702030302020204" pitchFamily="66" charset="0"/>
                        </a:rPr>
                        <a:t>!</a:t>
                      </a:r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Comic Sans MS" panose="030F0702030302020204" pitchFamily="66" charset="0"/>
                        </a:rPr>
                        <a:t>Tasting…</a:t>
                      </a:r>
                    </a:p>
                    <a:p>
                      <a:endParaRPr lang="en-GB" sz="1800" b="1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800" b="1" dirty="0" smtClean="0">
                          <a:latin typeface="Comic Sans MS" panose="030F0702030302020204" pitchFamily="66" charset="0"/>
                        </a:rPr>
                        <a:t>-----------------------------Makes Me 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Comic Sans MS" panose="030F0702030302020204" pitchFamily="66" charset="0"/>
                        </a:rPr>
                        <a:t>Happy</a:t>
                      </a:r>
                      <a:r>
                        <a:rPr lang="en-GB" sz="1800" b="1" dirty="0" smtClean="0">
                          <a:latin typeface="Comic Sans MS" panose="030F0702030302020204" pitchFamily="66" charset="0"/>
                        </a:rPr>
                        <a:t>!</a:t>
                      </a:r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Comic Sans MS" panose="030F0702030302020204" pitchFamily="66" charset="0"/>
                        </a:rPr>
                        <a:t>Doing…</a:t>
                      </a:r>
                    </a:p>
                    <a:p>
                      <a:endParaRPr lang="en-GB" sz="1800" b="1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800" b="1" dirty="0" smtClean="0">
                          <a:latin typeface="Comic Sans MS" panose="030F0702030302020204" pitchFamily="66" charset="0"/>
                        </a:rPr>
                        <a:t>-----------------------------Makes Me 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Comic Sans MS" panose="030F0702030302020204" pitchFamily="66" charset="0"/>
                        </a:rPr>
                        <a:t>Happy</a:t>
                      </a:r>
                      <a:r>
                        <a:rPr lang="en-GB" sz="1800" b="1" dirty="0" smtClean="0">
                          <a:latin typeface="Comic Sans MS" panose="030F0702030302020204" pitchFamily="66" charset="0"/>
                        </a:rPr>
                        <a:t>!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0648" y="179512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>
                <a:latin typeface="Stencil" panose="040409050D0802020404" pitchFamily="82" charset="0"/>
              </a:rPr>
              <a:t>Mission Number Two:</a:t>
            </a:r>
          </a:p>
          <a:p>
            <a:pPr algn="ctr"/>
            <a:r>
              <a:rPr lang="en-GB" sz="3600" b="1" u="sng" dirty="0" smtClean="0">
                <a:solidFill>
                  <a:srgbClr val="FFC000"/>
                </a:solidFill>
                <a:latin typeface="Stencil" panose="040409050D0802020404" pitchFamily="82" charset="0"/>
              </a:rPr>
              <a:t>To Be True to Myself</a:t>
            </a:r>
            <a:endParaRPr lang="en-GB" sz="3600" b="1" u="sng" dirty="0">
              <a:solidFill>
                <a:srgbClr val="FFC000"/>
              </a:solidFill>
              <a:latin typeface="Stencil" panose="040409050D0802020404" pitchFamily="82" charset="0"/>
            </a:endParaRPr>
          </a:p>
        </p:txBody>
      </p:sp>
      <p:pic>
        <p:nvPicPr>
          <p:cNvPr id="3074" name="Picture 2" descr="http://bestclipartblog.com/clipart-pics/eye-clip-art-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21" b="24211"/>
          <a:stretch/>
        </p:blipFill>
        <p:spPr bwMode="auto">
          <a:xfrm>
            <a:off x="381195" y="5263682"/>
            <a:ext cx="1708944" cy="110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humb9.shutterstock.com/photos/thumb_large/635953/635953,1320189849,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8" t="10489" r="19701" b="6036"/>
          <a:stretch/>
        </p:blipFill>
        <p:spPr bwMode="auto">
          <a:xfrm>
            <a:off x="692696" y="2703443"/>
            <a:ext cx="1085943" cy="122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http://www.clipartbest.com/cliparts/Kij/e5e/Kije5ejxT.jpe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73" b="13594"/>
          <a:stretch/>
        </p:blipFill>
        <p:spPr bwMode="auto">
          <a:xfrm>
            <a:off x="374904" y="6480344"/>
            <a:ext cx="1624448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http://i.istockimg.com/file_thumbview_approve/7829317/3/stock-illustration-7829317-give-me-a-high-five-human-hand-illustratio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44" y="7741481"/>
            <a:ext cx="1156645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0648" y="323528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>
                <a:latin typeface="Stencil" panose="040409050D0802020404" pitchFamily="82" charset="0"/>
              </a:rPr>
              <a:t>Mission Number Three:</a:t>
            </a:r>
          </a:p>
          <a:p>
            <a:pPr algn="ctr"/>
            <a:r>
              <a:rPr lang="en-GB" sz="3600" b="1" u="sng" dirty="0" smtClean="0">
                <a:solidFill>
                  <a:srgbClr val="FFC000"/>
                </a:solidFill>
                <a:latin typeface="Stencil" panose="040409050D0802020404" pitchFamily="82" charset="0"/>
              </a:rPr>
              <a:t>Fingers &amp; Thumbs</a:t>
            </a:r>
          </a:p>
          <a:p>
            <a:pPr algn="ctr"/>
            <a:r>
              <a:rPr lang="en-GB" sz="3600" b="1" u="sng" dirty="0" smtClean="0">
                <a:solidFill>
                  <a:srgbClr val="FFC000"/>
                </a:solidFill>
                <a:latin typeface="Stencil" panose="040409050D0802020404" pitchFamily="82" charset="0"/>
              </a:rPr>
              <a:t>The Brownie Salute</a:t>
            </a:r>
            <a:endParaRPr lang="en-GB" sz="3600" b="1" u="sng" dirty="0">
              <a:solidFill>
                <a:srgbClr val="FFC000"/>
              </a:solidFill>
              <a:latin typeface="Stencil" panose="040409050D0802020404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4724" y="2123728"/>
            <a:ext cx="4968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Agent, it seems this hand cannot remember how to salute! Fold down the right finger and thumb on the paper hand in your Mission Pack in order to show the </a:t>
            </a:r>
            <a:r>
              <a:rPr lang="en-GB" sz="2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Brownie Salute</a:t>
            </a:r>
            <a:r>
              <a:rPr lang="en-GB" sz="2400" b="1" dirty="0" smtClean="0">
                <a:latin typeface="Comic Sans MS" panose="030F0702030302020204" pitchFamily="66" charset="0"/>
              </a:rPr>
              <a:t>. </a:t>
            </a:r>
          </a:p>
          <a:p>
            <a:pPr algn="ctr"/>
            <a:endParaRPr lang="en-GB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This is the action which you must do while saying your Promise.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2054" name="Picture 6" descr="http://pgmhints.hkgga.org.hk/Egg/image/img10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5" t="11134" r="36374"/>
          <a:stretch/>
        </p:blipFill>
        <p:spPr bwMode="auto">
          <a:xfrm>
            <a:off x="2782957" y="5940152"/>
            <a:ext cx="1292087" cy="296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6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1012</Words>
  <Application>Microsoft Office PowerPoint</Application>
  <PresentationFormat>On-screen Show (4:3)</PresentationFormat>
  <Paragraphs>404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Dilks</dc:creator>
  <cp:lastModifiedBy>Rebecca Dilks</cp:lastModifiedBy>
  <cp:revision>22</cp:revision>
  <cp:lastPrinted>2014-09-09T14:04:58Z</cp:lastPrinted>
  <dcterms:created xsi:type="dcterms:W3CDTF">2014-08-19T17:37:48Z</dcterms:created>
  <dcterms:modified xsi:type="dcterms:W3CDTF">2018-03-12T12:00:11Z</dcterms:modified>
</cp:coreProperties>
</file>