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80" r:id="rId3"/>
    <p:sldId id="281" r:id="rId4"/>
    <p:sldId id="266" r:id="rId5"/>
    <p:sldId id="265" r:id="rId6"/>
    <p:sldId id="271" r:id="rId7"/>
    <p:sldId id="259" r:id="rId8"/>
    <p:sldId id="274" r:id="rId9"/>
    <p:sldId id="260" r:id="rId10"/>
    <p:sldId id="279" r:id="rId11"/>
    <p:sldId id="275" r:id="rId12"/>
    <p:sldId id="277" r:id="rId13"/>
    <p:sldId id="278" r:id="rId14"/>
    <p:sldId id="262" r:id="rId15"/>
    <p:sldId id="257" r:id="rId16"/>
    <p:sldId id="263" r:id="rId17"/>
    <p:sldId id="286" r:id="rId18"/>
    <p:sldId id="282" r:id="rId19"/>
    <p:sldId id="283" r:id="rId20"/>
    <p:sldId id="284" r:id="rId21"/>
    <p:sldId id="285" r:id="rId22"/>
  </p:sldIdLst>
  <p:sldSz cx="6858000" cy="9144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7E8FF"/>
    <a:srgbClr val="09FF84"/>
    <a:srgbClr val="FFFF69"/>
    <a:srgbClr val="FFDA3F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888" y="-10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33CFD-67AF-4C6B-B0F7-8322CEF99507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741363"/>
            <a:ext cx="2778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70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53B5-8C2C-4A53-84E2-05D632AA2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6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3B5-8C2C-4A53-84E2-05D632AA25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7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3B5-8C2C-4A53-84E2-05D632AA25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53B5-8C2C-4A53-84E2-05D632AA25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6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0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9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6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9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9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5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4841-660A-4570-A1C2-D0433E596D19}" type="datetimeFigureOut">
              <a:rPr lang="en-GB" smtClean="0"/>
              <a:t>24/02/2018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7B9E-5F2C-4D03-B957-6485D73AC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2" y="61787"/>
            <a:ext cx="5312442" cy="34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558" y="3146536"/>
            <a:ext cx="7560710" cy="2956439"/>
            <a:chOff x="44624" y="683568"/>
            <a:chExt cx="7560710" cy="2956439"/>
          </a:xfrm>
        </p:grpSpPr>
        <p:sp>
          <p:nvSpPr>
            <p:cNvPr id="5" name="TextBox 4"/>
            <p:cNvSpPr txBox="1"/>
            <p:nvPr/>
          </p:nvSpPr>
          <p:spPr>
            <a:xfrm>
              <a:off x="44624" y="683568"/>
              <a:ext cx="61926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 smtClean="0">
                  <a:latin typeface="Stencil" panose="040409050D0802020404" pitchFamily="82" charset="0"/>
                </a:rPr>
                <a:t>MISSION: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 rot="20089523">
              <a:off x="1041174" y="2008791"/>
              <a:ext cx="6564160" cy="1631216"/>
              <a:chOff x="1974986" y="4162725"/>
              <a:chExt cx="6564160" cy="163121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72118" y="4162725"/>
                <a:ext cx="646702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9600" dirty="0" err="1" smtClean="0">
                    <a:solidFill>
                      <a:srgbClr val="FF0000"/>
                    </a:solidFill>
                    <a:latin typeface="Stencil" panose="040409050D0802020404" pitchFamily="82" charset="0"/>
                  </a:rPr>
                  <a:t>PRomise</a:t>
                </a:r>
                <a:endParaRPr lang="en-GB" sz="10000" dirty="0">
                  <a:solidFill>
                    <a:srgbClr val="FF0000"/>
                  </a:solidFill>
                  <a:latin typeface="Stencil" panose="040409050D0802020404" pitchFamily="82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974986" y="4321100"/>
                <a:ext cx="5633859" cy="1268337"/>
              </a:xfrm>
              <a:prstGeom prst="roundRect">
                <a:avLst/>
              </a:prstGeom>
              <a:noFill/>
              <a:ln w="101600"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0" y="860444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tencil" panose="040409050D0802020404" pitchFamily="82" charset="0"/>
              </a:rPr>
              <a:t>Rainbow edition</a:t>
            </a:r>
          </a:p>
          <a:p>
            <a:pPr algn="ctr"/>
            <a:r>
              <a:rPr lang="en-GB" sz="1400" dirty="0" smtClean="0">
                <a:latin typeface="Stencil" panose="040409050D0802020404" pitchFamily="82" charset="0"/>
              </a:rPr>
              <a:t>By </a:t>
            </a:r>
            <a:r>
              <a:rPr lang="en-GB" sz="1400" dirty="0" smtClean="0">
                <a:latin typeface="Stencil" panose="040409050D0802020404" pitchFamily="82" charset="0"/>
              </a:rPr>
              <a:t>twinkle </a:t>
            </a:r>
            <a:r>
              <a:rPr lang="en-GB" sz="1400" dirty="0" smtClean="0">
                <a:latin typeface="Stencil" panose="040409050D0802020404" pitchFamily="82" charset="0"/>
              </a:rPr>
              <a:t>OWL</a:t>
            </a:r>
            <a:endParaRPr lang="en-GB" sz="1400" dirty="0">
              <a:latin typeface="Stencil" panose="040409050D0802020404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89" y="6179277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17951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Stencil" panose="040409050D0802020404" pitchFamily="82" charset="0"/>
              </a:rPr>
              <a:t>Mission Number Two: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B.E.S.T.</a:t>
            </a:r>
            <a:endParaRPr lang="en-GB" sz="3600" u="sng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48" y="1515715"/>
            <a:ext cx="633670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All Secret Agents are required to help make the Rainbow </a:t>
            </a:r>
            <a:r>
              <a:rPr lang="en-GB" sz="2400" b="1" dirty="0">
                <a:latin typeface="Comic Sans MS" panose="030F0702030302020204" pitchFamily="66" charset="0"/>
              </a:rPr>
              <a:t>L</a:t>
            </a:r>
            <a:r>
              <a:rPr lang="en-GB" sz="2400" b="1" dirty="0" smtClean="0">
                <a:latin typeface="Comic Sans MS" panose="030F0702030302020204" pitchFamily="66" charset="0"/>
              </a:rPr>
              <a:t>eaders their B.E.S.T.</a:t>
            </a: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We need you to tell us what your B.E.S.T. thing you like to do at Rainbows is…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lvl="0" algn="ctr"/>
            <a:r>
              <a:rPr lang="en-GB" sz="4000" b="1" dirty="0" smtClean="0">
                <a:solidFill>
                  <a:prstClr val="black"/>
                </a:solidFill>
                <a:latin typeface="Stencil" panose="040409050D0802020404" pitchFamily="82" charset="0"/>
              </a:rPr>
              <a:t>.…………………………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And we want to know your B.E.S.T. Idea of something we could do in the future at Rainbows…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lvl="0" algn="ctr"/>
            <a:r>
              <a:rPr lang="en-GB" sz="4000" b="1" dirty="0" smtClean="0">
                <a:solidFill>
                  <a:prstClr val="black"/>
                </a:solidFill>
                <a:latin typeface="Stencil" panose="040409050D0802020404" pitchFamily="82" charset="0"/>
              </a:rPr>
              <a:t>.…………………………</a:t>
            </a:r>
            <a:endParaRPr lang="en-GB" sz="4000" b="1" dirty="0"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31640"/>
            <a:ext cx="6858000" cy="4869192"/>
            <a:chOff x="0" y="1229376"/>
            <a:chExt cx="6858000" cy="4869192"/>
          </a:xfrm>
        </p:grpSpPr>
        <p:pic>
          <p:nvPicPr>
            <p:cNvPr id="5122" name="Picture 2" descr="https://s-media-cache-ak0.pinimg.com/originals/69/f4/3d/69f43d6a9d1a08c222f1fda26860a9a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63"/>
            <a:stretch/>
          </p:blipFill>
          <p:spPr bwMode="auto">
            <a:xfrm>
              <a:off x="0" y="1229376"/>
              <a:ext cx="6858000" cy="4869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1229376"/>
              <a:ext cx="2060848" cy="606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76672" y="1403648"/>
              <a:ext cx="122413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0648" y="17951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Stencil" panose="040409050D0802020404" pitchFamily="82" charset="0"/>
              </a:rPr>
              <a:t>Mission Number Three: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I Believe You</a:t>
            </a:r>
            <a:endParaRPr lang="en-GB" sz="3600" u="sng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32" y="6307157"/>
            <a:ext cx="6597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 smtClean="0">
                <a:latin typeface="Comic Sans MS" panose="030F0702030302020204" pitchFamily="66" charset="0"/>
              </a:rPr>
              <a:t>Secret Agent, you must think of something that you believe. Once you have thought  write it in the pot of gold and draw it in the cloud.</a:t>
            </a:r>
          </a:p>
          <a:p>
            <a:pPr algn="ctr"/>
            <a:r>
              <a:rPr lang="en-GB" sz="2700" b="1" dirty="0" smtClean="0">
                <a:latin typeface="Comic Sans MS" panose="030F0702030302020204" pitchFamily="66" charset="0"/>
              </a:rPr>
              <a:t>Then be ready to share why you believe in that with the other Agents!</a:t>
            </a:r>
            <a:endParaRPr lang="en-GB" sz="27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648" y="17951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Stencil" panose="040409050D0802020404" pitchFamily="82" charset="0"/>
              </a:rPr>
              <a:t>Mission Number Four: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CAN YOU BE KIND?</a:t>
            </a:r>
            <a:endParaRPr lang="en-GB" sz="3600" u="sng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48" y="5830684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Agent, we need you to promise to be kind and use this ribbon and these beads to make a symbol of your kindness to give to a fellow Rainbow – perhaps one you don’t know very well.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Thread the beads onto the ribbon in the correct order and ask a senior Agent to help you tie a knot!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6790"/>
              </p:ext>
            </p:extLst>
          </p:nvPr>
        </p:nvGraphicFramePr>
        <p:xfrm>
          <a:off x="260648" y="1547664"/>
          <a:ext cx="6336704" cy="4253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4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Top Secret Stamp" panose="02000500000000000000" pitchFamily="2" charset="0"/>
                        </a:rPr>
                        <a:t>Secret</a:t>
                      </a:r>
                      <a:r>
                        <a:rPr lang="en-GB" sz="2200" baseline="0" dirty="0" smtClean="0">
                          <a:latin typeface="Top Secret Stamp" panose="02000500000000000000" pitchFamily="2" charset="0"/>
                        </a:rPr>
                        <a:t> Agent here are your mission requirements…</a:t>
                      </a:r>
                      <a:endParaRPr lang="en-GB" sz="2200" dirty="0">
                        <a:latin typeface="Top Secret Stamp" panose="02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2228"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latin typeface="Top Secret Stamp" panose="02000500000000000000" pitchFamily="2" charset="0"/>
                      </a:endParaRPr>
                    </a:p>
                    <a:p>
                      <a:pPr algn="ctr"/>
                      <a:r>
                        <a:rPr lang="en-GB" sz="36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Red: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Brave</a:t>
                      </a:r>
                    </a:p>
                    <a:p>
                      <a:pPr algn="ctr"/>
                      <a:r>
                        <a:rPr lang="en-GB" sz="3600" dirty="0" smtClean="0">
                          <a:solidFill>
                            <a:srgbClr val="FFC000"/>
                          </a:solidFill>
                          <a:latin typeface="Top Secret Stamp" panose="02000500000000000000" pitchFamily="2" charset="0"/>
                        </a:rPr>
                        <a:t>Orange:</a:t>
                      </a:r>
                      <a:r>
                        <a:rPr lang="en-GB" sz="3600" baseline="0" dirty="0" smtClean="0">
                          <a:solidFill>
                            <a:srgbClr val="FFC000"/>
                          </a:solidFill>
                          <a:latin typeface="Top Secret Stamp" panose="02000500000000000000" pitchFamily="2" charset="0"/>
                        </a:rPr>
                        <a:t> </a:t>
                      </a:r>
                      <a:r>
                        <a:rPr lang="en-GB" sz="2800" baseline="0" dirty="0" smtClean="0">
                          <a:solidFill>
                            <a:srgbClr val="FFC000"/>
                          </a:solidFill>
                          <a:latin typeface="Top Secret Stamp" panose="02000500000000000000" pitchFamily="2" charset="0"/>
                        </a:rPr>
                        <a:t>Trusted</a:t>
                      </a:r>
                      <a:endParaRPr lang="en-GB" sz="2800" dirty="0" smtClean="0">
                        <a:solidFill>
                          <a:srgbClr val="FFC000"/>
                        </a:solidFill>
                        <a:latin typeface="Top Secret Stamp" panose="02000500000000000000" pitchFamily="2" charset="0"/>
                      </a:endParaRPr>
                    </a:p>
                    <a:p>
                      <a:pPr algn="ctr"/>
                      <a:r>
                        <a:rPr lang="en-GB" sz="3600" dirty="0" smtClean="0">
                          <a:solidFill>
                            <a:srgbClr val="FFFF00"/>
                          </a:solidFill>
                          <a:latin typeface="Top Secret Stamp" panose="02000500000000000000" pitchFamily="2" charset="0"/>
                        </a:rPr>
                        <a:t>Yellow: 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Top Secret Stamp" panose="02000500000000000000" pitchFamily="2" charset="0"/>
                        </a:rPr>
                        <a:t>Helpful</a:t>
                      </a:r>
                    </a:p>
                    <a:p>
                      <a:pPr algn="ctr"/>
                      <a:r>
                        <a:rPr lang="en-GB" sz="3600" dirty="0" smtClean="0">
                          <a:solidFill>
                            <a:srgbClr val="00B050"/>
                          </a:solidFill>
                          <a:latin typeface="Top Secret Stamp" panose="02000500000000000000" pitchFamily="2" charset="0"/>
                        </a:rPr>
                        <a:t>Green: </a:t>
                      </a:r>
                      <a:r>
                        <a:rPr lang="en-GB" sz="2800" dirty="0" smtClean="0">
                          <a:solidFill>
                            <a:srgbClr val="00B050"/>
                          </a:solidFill>
                          <a:latin typeface="Top Secret Stamp" panose="02000500000000000000" pitchFamily="2" charset="0"/>
                        </a:rPr>
                        <a:t>Eco Friendly</a:t>
                      </a:r>
                    </a:p>
                    <a:p>
                      <a:pPr algn="ctr"/>
                      <a:r>
                        <a:rPr lang="en-GB" sz="3600" dirty="0" smtClean="0">
                          <a:solidFill>
                            <a:srgbClr val="7030A0"/>
                          </a:solidFill>
                          <a:latin typeface="Top Secret Stamp" panose="02000500000000000000" pitchFamily="2" charset="0"/>
                        </a:rPr>
                        <a:t>Purple: </a:t>
                      </a:r>
                      <a:r>
                        <a:rPr lang="en-GB" sz="2800" dirty="0" smtClean="0">
                          <a:solidFill>
                            <a:srgbClr val="7030A0"/>
                          </a:solidFill>
                          <a:latin typeface="Top Secret Stamp" panose="02000500000000000000" pitchFamily="2" charset="0"/>
                        </a:rPr>
                        <a:t>Friend</a:t>
                      </a:r>
                    </a:p>
                    <a:p>
                      <a:pPr algn="ctr"/>
                      <a:r>
                        <a:rPr lang="en-GB" sz="3600" dirty="0" smtClean="0">
                          <a:solidFill>
                            <a:srgbClr val="0070C0"/>
                          </a:solidFill>
                          <a:latin typeface="Top Secret Stamp" panose="02000500000000000000" pitchFamily="2" charset="0"/>
                        </a:rPr>
                        <a:t>Blue: </a:t>
                      </a:r>
                      <a:r>
                        <a:rPr lang="en-GB" sz="2800" dirty="0" smtClean="0">
                          <a:solidFill>
                            <a:srgbClr val="0070C0"/>
                          </a:solidFill>
                          <a:latin typeface="Top Secret Stamp" panose="02000500000000000000" pitchFamily="2" charset="0"/>
                        </a:rPr>
                        <a:t>Polite</a:t>
                      </a:r>
                      <a:endParaRPr lang="en-GB" sz="2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200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20" y="35496"/>
            <a:ext cx="666936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prstClr val="black"/>
                </a:solidFill>
                <a:latin typeface="Stencil" panose="040409050D0802020404" pitchFamily="82" charset="0"/>
              </a:rPr>
              <a:t>Mission Number Five: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To Secretly Serve Others</a:t>
            </a:r>
          </a:p>
          <a:p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the Next Seven Days you are required to perform random good deeds in order to help other people.</a:t>
            </a:r>
          </a:p>
          <a:p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First</a:t>
            </a:r>
            <a:r>
              <a:rPr lang="en-GB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you must pick your target. </a:t>
            </a:r>
          </a:p>
          <a:p>
            <a:r>
              <a:rPr lang="en-GB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will be the person you will help.</a:t>
            </a:r>
          </a:p>
          <a:p>
            <a:r>
              <a:rPr lang="en-GB" sz="20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Then,</a:t>
            </a:r>
            <a:r>
              <a:rPr lang="en-GB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you must decide on a kind deed or act to perform for them.</a:t>
            </a:r>
          </a:p>
          <a:p>
            <a:endParaRPr lang="en-GB" sz="1200" b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GET AN ADULT TO HELP YOU BUT </a:t>
            </a:r>
          </a:p>
          <a:p>
            <a:pPr algn="ctr"/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NOT BLOW YOUR COVER!</a:t>
            </a:r>
          </a:p>
          <a:p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0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Examples of kind deeds or 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 a chore.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Give a parent a big hug to make them Smile.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Smile at 3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Help bake something for someone.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Put your rubbish in the bin.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Set the table for dinner.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Remind someone of something they forgot.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Good Luck Agent on Your Mission to Secretly Serve Others!</a:t>
            </a:r>
          </a:p>
          <a:p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62714"/>
              </p:ext>
            </p:extLst>
          </p:nvPr>
        </p:nvGraphicFramePr>
        <p:xfrm>
          <a:off x="260648" y="1619673"/>
          <a:ext cx="6336705" cy="7272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2232248"/>
                <a:gridCol w="3168353"/>
              </a:tblGrid>
              <a:tr h="981452">
                <a:tc>
                  <a:txBody>
                    <a:bodyPr/>
                    <a:lstStyle/>
                    <a:p>
                      <a:pPr algn="ctr"/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sng" dirty="0" smtClean="0">
                          <a:latin typeface="Comic Sans MS" panose="030F0702030302020204" pitchFamily="66" charset="0"/>
                        </a:rPr>
                        <a:t>Draw Your Target</a:t>
                      </a:r>
                    </a:p>
                    <a:p>
                      <a:pPr algn="ctr"/>
                      <a:r>
                        <a:rPr lang="en-GB" sz="1400" b="1" u="sng" dirty="0" smtClean="0">
                          <a:latin typeface="Comic Sans MS" panose="030F0702030302020204" pitchFamily="66" charset="0"/>
                        </a:rPr>
                        <a:t>(who</a:t>
                      </a:r>
                      <a:r>
                        <a:rPr lang="en-GB" sz="1400" b="1" u="sng" baseline="0" dirty="0" smtClean="0">
                          <a:latin typeface="Comic Sans MS" panose="030F0702030302020204" pitchFamily="66" charset="0"/>
                        </a:rPr>
                        <a:t> you helped)</a:t>
                      </a:r>
                      <a:endParaRPr lang="en-GB" sz="1400" b="1" u="sng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sng" dirty="0" smtClean="0">
                          <a:latin typeface="Comic Sans MS" panose="030F0702030302020204" pitchFamily="66" charset="0"/>
                        </a:rPr>
                        <a:t>Your Good Deed</a:t>
                      </a:r>
                    </a:p>
                    <a:p>
                      <a:pPr algn="ctr"/>
                      <a:r>
                        <a:rPr lang="en-GB" sz="1400" b="1" u="sng" dirty="0" smtClean="0">
                          <a:latin typeface="Comic Sans MS" panose="030F0702030302020204" pitchFamily="66" charset="0"/>
                        </a:rPr>
                        <a:t>(get</a:t>
                      </a:r>
                      <a:r>
                        <a:rPr lang="en-GB" sz="1400" b="1" u="sng" baseline="0" dirty="0" smtClean="0">
                          <a:latin typeface="Comic Sans MS" panose="030F0702030302020204" pitchFamily="66" charset="0"/>
                        </a:rPr>
                        <a:t> a grown up to help you write if needed)</a:t>
                      </a:r>
                      <a:endParaRPr lang="en-GB" sz="1200" b="1" u="sng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258271">
                <a:tc>
                  <a:txBody>
                    <a:bodyPr/>
                    <a:lstStyle/>
                    <a:p>
                      <a:pPr algn="ctr"/>
                      <a:r>
                        <a:rPr lang="en-GB" sz="4000" b="1" u="none" dirty="0" smtClean="0">
                          <a:latin typeface="Comic Sans MS" panose="030F0702030302020204" pitchFamily="66" charset="0"/>
                        </a:rPr>
                        <a:t>1.</a:t>
                      </a:r>
                      <a:endParaRPr lang="en-GB" sz="4000" b="1" u="none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58271">
                <a:tc>
                  <a:txBody>
                    <a:bodyPr/>
                    <a:lstStyle/>
                    <a:p>
                      <a:pPr algn="ctr"/>
                      <a:r>
                        <a:rPr lang="en-GB" sz="4000" b="1" u="none" dirty="0" smtClean="0">
                          <a:latin typeface="Comic Sans MS" panose="030F0702030302020204" pitchFamily="66" charset="0"/>
                        </a:rPr>
                        <a:t>2.</a:t>
                      </a:r>
                      <a:endParaRPr lang="en-GB" sz="4000" b="1" u="none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8271">
                <a:tc>
                  <a:txBody>
                    <a:bodyPr/>
                    <a:lstStyle/>
                    <a:p>
                      <a:pPr algn="ctr"/>
                      <a:r>
                        <a:rPr lang="en-GB" sz="4000" b="1" u="none" dirty="0" smtClean="0">
                          <a:latin typeface="Comic Sans MS" panose="030F0702030302020204" pitchFamily="66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58271">
                <a:tc>
                  <a:txBody>
                    <a:bodyPr/>
                    <a:lstStyle/>
                    <a:p>
                      <a:pPr algn="ctr"/>
                      <a:r>
                        <a:rPr lang="en-GB" sz="4000" b="1" u="none" dirty="0" smtClean="0">
                          <a:latin typeface="Comic Sans MS" panose="030F0702030302020204" pitchFamily="66" charset="0"/>
                        </a:rPr>
                        <a:t>4.</a:t>
                      </a:r>
                      <a:endParaRPr lang="en-GB" sz="4000" b="1" u="none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58271">
                <a:tc>
                  <a:txBody>
                    <a:bodyPr/>
                    <a:lstStyle/>
                    <a:p>
                      <a:pPr algn="ctr"/>
                      <a:r>
                        <a:rPr lang="en-GB" sz="4000" b="1" u="none" dirty="0" smtClean="0">
                          <a:latin typeface="Comic Sans MS" panose="030F0702030302020204" pitchFamily="66" charset="0"/>
                        </a:rPr>
                        <a:t>5.</a:t>
                      </a:r>
                      <a:endParaRPr lang="en-GB" sz="4000" b="1" u="none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05525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b="1" u="sng" dirty="0">
                <a:solidFill>
                  <a:prstClr val="black"/>
                </a:solidFill>
                <a:latin typeface="Stencil" panose="040409050D0802020404" pitchFamily="82" charset="0"/>
              </a:rPr>
              <a:t>Mission Number </a:t>
            </a:r>
            <a:r>
              <a:rPr lang="en-GB" sz="3600" b="1" u="sng" dirty="0" smtClean="0">
                <a:solidFill>
                  <a:prstClr val="black"/>
                </a:solidFill>
                <a:latin typeface="Stencil" panose="040409050D0802020404" pitchFamily="82" charset="0"/>
              </a:rPr>
              <a:t>five:</a:t>
            </a:r>
            <a:endParaRPr lang="en-GB" sz="3600" b="1" u="sng" dirty="0">
              <a:solidFill>
                <a:prstClr val="black"/>
              </a:solidFill>
              <a:latin typeface="Stencil" panose="040409050D0802020404" pitchFamily="82" charset="0"/>
            </a:endParaRPr>
          </a:p>
          <a:p>
            <a:pPr lvl="0" algn="ctr"/>
            <a:r>
              <a:rPr lang="en-GB" sz="3600" u="sng" dirty="0">
                <a:solidFill>
                  <a:srgbClr val="FF0000"/>
                </a:solidFill>
                <a:latin typeface="Stencil" panose="040409050D0802020404" pitchFamily="82" charset="0"/>
              </a:rPr>
              <a:t>To Secretly Serve Others</a:t>
            </a:r>
          </a:p>
        </p:txBody>
      </p:sp>
    </p:spTree>
    <p:extLst>
      <p:ext uri="{BB962C8B-B14F-4D97-AF65-F5344CB8AC3E}">
        <p14:creationId xmlns:p14="http://schemas.microsoft.com/office/powerpoint/2010/main" val="41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648" y="32352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Stencil" panose="040409050D0802020404" pitchFamily="82" charset="0"/>
              </a:rPr>
              <a:t>Mission Number SIX: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Fingers &amp; Thumbs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The </a:t>
            </a:r>
            <a:r>
              <a:rPr lang="en-GB" sz="3600" b="1" u="sng" dirty="0">
                <a:solidFill>
                  <a:srgbClr val="FFC000"/>
                </a:solidFill>
                <a:latin typeface="Top Secret Stamp" panose="02000500000000000000" pitchFamily="2" charset="0"/>
              </a:rPr>
              <a:t>R</a:t>
            </a:r>
            <a:r>
              <a:rPr lang="en-GB" sz="3600" b="1" u="sng" dirty="0">
                <a:solidFill>
                  <a:srgbClr val="FFFF00"/>
                </a:solidFill>
                <a:latin typeface="Top Secret Stamp" panose="02000500000000000000" pitchFamily="2" charset="0"/>
              </a:rPr>
              <a:t>A</a:t>
            </a:r>
            <a:r>
              <a:rPr lang="en-GB" sz="3600" b="1" u="sng" dirty="0">
                <a:solidFill>
                  <a:srgbClr val="92D050"/>
                </a:solidFill>
                <a:latin typeface="Top Secret Stamp" panose="02000500000000000000" pitchFamily="2" charset="0"/>
              </a:rPr>
              <a:t>I</a:t>
            </a:r>
            <a:r>
              <a:rPr lang="en-GB" sz="3600" b="1" u="sng" dirty="0">
                <a:solidFill>
                  <a:srgbClr val="00B050"/>
                </a:solidFill>
                <a:latin typeface="Top Secret Stamp" panose="02000500000000000000" pitchFamily="2" charset="0"/>
              </a:rPr>
              <a:t>N</a:t>
            </a:r>
            <a:r>
              <a:rPr lang="en-GB" sz="3600" b="1" u="sng" dirty="0">
                <a:solidFill>
                  <a:srgbClr val="00B0F0"/>
                </a:solidFill>
                <a:latin typeface="Top Secret Stamp" panose="02000500000000000000" pitchFamily="2" charset="0"/>
              </a:rPr>
              <a:t>B</a:t>
            </a:r>
            <a:r>
              <a:rPr lang="en-GB" sz="3600" b="1" u="sng" dirty="0">
                <a:solidFill>
                  <a:srgbClr val="0070C0"/>
                </a:solidFill>
                <a:latin typeface="Top Secret Stamp" panose="02000500000000000000" pitchFamily="2" charset="0"/>
              </a:rPr>
              <a:t>O</a:t>
            </a:r>
            <a:r>
              <a:rPr lang="en-GB" sz="3600" b="1" u="sng" dirty="0">
                <a:solidFill>
                  <a:srgbClr val="7030A0"/>
                </a:solidFill>
                <a:latin typeface="Top Secret Stamp" panose="02000500000000000000" pitchFamily="2" charset="0"/>
              </a:rPr>
              <a:t>W</a:t>
            </a:r>
            <a:r>
              <a:rPr lang="en-GB" sz="3600" u="sng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 </a:t>
            </a:r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Salute</a:t>
            </a:r>
            <a:endParaRPr lang="en-GB" sz="3600" u="sng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4" y="2123728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Agent, it seems Olivia’s hand cannot remember how to salute! Help Olivia by folding down the right finger and thumb on the paper hand in your Mission Pack to show the </a:t>
            </a:r>
            <a:r>
              <a:rPr lang="en-GB" sz="2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u="sng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Salute</a:t>
            </a:r>
            <a:r>
              <a:rPr lang="en-GB" sz="2400" b="1" dirty="0" smtClean="0">
                <a:latin typeface="Comic Sans MS" panose="030F0702030302020204" pitchFamily="66" charset="0"/>
              </a:rPr>
              <a:t>. </a:t>
            </a: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This is the action which you do while saying your Promise.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://pgmhints.hkgga.org.hk/Egg/image/img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t="11134" r="36374"/>
          <a:stretch/>
        </p:blipFill>
        <p:spPr bwMode="auto">
          <a:xfrm>
            <a:off x="137427" y="6278712"/>
            <a:ext cx="1203341" cy="27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orsellscoutsandguides.com/wp-content/uploads/2012/10/olivia-rainbo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5" y="2027443"/>
            <a:ext cx="2695665" cy="71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and by Burkhard Jaeckel - Hand Umriss schwa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576" y="1165470"/>
            <a:ext cx="10657184" cy="78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72" y="568521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Stencil" panose="040409050D0802020404" pitchFamily="82" charset="0"/>
              </a:rPr>
              <a:t>Mission Number Six:</a:t>
            </a:r>
          </a:p>
          <a:p>
            <a:pPr algn="ctr"/>
            <a:r>
              <a:rPr lang="en-GB" sz="24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Fingers &amp; Thumbs</a:t>
            </a:r>
          </a:p>
        </p:txBody>
      </p:sp>
    </p:spTree>
    <p:extLst>
      <p:ext uri="{BB962C8B-B14F-4D97-AF65-F5344CB8AC3E}">
        <p14:creationId xmlns:p14="http://schemas.microsoft.com/office/powerpoint/2010/main" val="36345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" y="2756119"/>
            <a:ext cx="67413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FF0000"/>
                </a:solidFill>
                <a:latin typeface="Top Secret" panose="02000500000000000000" pitchFamily="2" charset="0"/>
              </a:rPr>
              <a:t>Other</a:t>
            </a:r>
          </a:p>
          <a:p>
            <a:pPr algn="ctr"/>
            <a:r>
              <a:rPr lang="en-GB" sz="11500" dirty="0" smtClean="0">
                <a:solidFill>
                  <a:srgbClr val="FF0000"/>
                </a:solidFill>
                <a:latin typeface="Top Secret" panose="02000500000000000000" pitchFamily="2" charset="0"/>
              </a:rPr>
              <a:t>Missions</a:t>
            </a:r>
            <a:endParaRPr lang="en-GB" sz="11500" dirty="0">
              <a:solidFill>
                <a:srgbClr val="FF0000"/>
              </a:solidFill>
              <a:latin typeface="Top Secre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3912">
            <a:off x="557715" y="2578542"/>
            <a:ext cx="792088" cy="63464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11629">
            <a:off x="1799098" y="2755032"/>
            <a:ext cx="792088" cy="6192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2956" y="2809089"/>
            <a:ext cx="792088" cy="61926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277825">
            <a:off x="4365118" y="2755032"/>
            <a:ext cx="792088" cy="6192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112727">
            <a:off x="5587845" y="2755032"/>
            <a:ext cx="792088" cy="6192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077" name="Picture 5" descr="https://encrypted-tbn1.gstatic.com/images?q=tbn:ANd9GcSb_wkt24GB1RSry9hprtVn1PeCODuoY8ae08IYOZt_77QbISD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48" b="68696" l="4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0" b="24976"/>
          <a:stretch/>
        </p:blipFill>
        <p:spPr bwMode="auto">
          <a:xfrm>
            <a:off x="0" y="0"/>
            <a:ext cx="6858000" cy="37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3601" y="7956376"/>
            <a:ext cx="765119" cy="792088"/>
          </a:xfrm>
          <a:prstGeom prst="ellipse">
            <a:avLst/>
          </a:prstGeom>
          <a:solidFill>
            <a:srgbClr val="FF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176" y="755576"/>
            <a:ext cx="56391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prstClr val="black"/>
                </a:solidFill>
                <a:latin typeface="Top Secret Stamp" panose="02000500000000000000" pitchFamily="2" charset="0"/>
              </a:rPr>
              <a:t>Roll the Dice to get each number. </a:t>
            </a:r>
          </a:p>
          <a:p>
            <a:pPr algn="ctr"/>
            <a:r>
              <a:rPr lang="en-GB" sz="2600" dirty="0" smtClean="0">
                <a:solidFill>
                  <a:prstClr val="black"/>
                </a:solidFill>
                <a:latin typeface="Top Secret Stamp" panose="02000500000000000000" pitchFamily="2" charset="0"/>
              </a:rPr>
              <a:t>Once you have rolled that number, put a sweet onto the number. </a:t>
            </a:r>
          </a:p>
          <a:p>
            <a:pPr algn="ctr"/>
            <a:r>
              <a:rPr lang="en-GB" sz="2600" dirty="0" smtClean="0">
                <a:solidFill>
                  <a:prstClr val="black"/>
                </a:solidFill>
                <a:latin typeface="Top Secret Stamp" panose="02000500000000000000" pitchFamily="2" charset="0"/>
              </a:rPr>
              <a:t>When you have rolled all 6 numbers you can eat the sweets!</a:t>
            </a:r>
            <a:endParaRPr lang="en-GB" sz="2600" dirty="0">
              <a:solidFill>
                <a:prstClr val="black"/>
              </a:solidFill>
              <a:latin typeface="Top Secret Stamp" panose="020005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7617" y="7020272"/>
            <a:ext cx="765119" cy="792088"/>
          </a:xfrm>
          <a:prstGeom prst="ellipse">
            <a:avLst/>
          </a:prstGeom>
          <a:solidFill>
            <a:srgbClr val="FF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35689" y="3131840"/>
            <a:ext cx="765119" cy="792088"/>
          </a:xfrm>
          <a:prstGeom prst="ellipse">
            <a:avLst/>
          </a:prstGeom>
          <a:solidFill>
            <a:srgbClr val="FF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1673" y="4067944"/>
            <a:ext cx="765119" cy="792088"/>
          </a:xfrm>
          <a:prstGeom prst="ellipse">
            <a:avLst/>
          </a:prstGeom>
          <a:solidFill>
            <a:srgbClr val="FF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6672" y="6012160"/>
            <a:ext cx="765119" cy="792088"/>
          </a:xfrm>
          <a:prstGeom prst="ellipse">
            <a:avLst/>
          </a:prstGeom>
          <a:solidFill>
            <a:srgbClr val="FF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0688" y="5048758"/>
            <a:ext cx="765119" cy="792088"/>
          </a:xfrm>
          <a:prstGeom prst="ellipse">
            <a:avLst/>
          </a:prstGeom>
          <a:solidFill>
            <a:srgbClr val="FF535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655769" y="8028384"/>
            <a:ext cx="765119" cy="792088"/>
          </a:xfrm>
          <a:prstGeom prst="ellipse">
            <a:avLst/>
          </a:prstGeom>
          <a:solidFill>
            <a:srgbClr val="FFD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27777" y="7092280"/>
            <a:ext cx="765119" cy="792088"/>
          </a:xfrm>
          <a:prstGeom prst="ellipse">
            <a:avLst/>
          </a:prstGeom>
          <a:solidFill>
            <a:srgbClr val="FFD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43801" y="3203848"/>
            <a:ext cx="765119" cy="792088"/>
          </a:xfrm>
          <a:prstGeom prst="ellipse">
            <a:avLst/>
          </a:prstGeom>
          <a:solidFill>
            <a:srgbClr val="FFD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16832" y="4139952"/>
            <a:ext cx="765119" cy="792088"/>
          </a:xfrm>
          <a:prstGeom prst="ellipse">
            <a:avLst/>
          </a:prstGeom>
          <a:solidFill>
            <a:srgbClr val="FFD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99785" y="6084168"/>
            <a:ext cx="765119" cy="792088"/>
          </a:xfrm>
          <a:prstGeom prst="ellipse">
            <a:avLst/>
          </a:prstGeom>
          <a:solidFill>
            <a:srgbClr val="FFD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71793" y="5120766"/>
            <a:ext cx="765119" cy="792088"/>
          </a:xfrm>
          <a:prstGeom prst="ellipse">
            <a:avLst/>
          </a:prstGeom>
          <a:solidFill>
            <a:srgbClr val="FFDA3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76" y="32566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1.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80" y="41927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2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664" y="51480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159" y="614659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4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24" y="71451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5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99392" y="808122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6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00808" y="33287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1.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0808" y="42648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2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8800" y="52392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6792" y="61561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4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84784" y="72362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5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12776" y="81724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6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23921" y="8100392"/>
            <a:ext cx="765119" cy="792088"/>
          </a:xfrm>
          <a:prstGeom prst="ellipse">
            <a:avLst/>
          </a:prstGeom>
          <a:solidFill>
            <a:srgbClr val="FFFF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23921" y="7164288"/>
            <a:ext cx="765119" cy="792088"/>
          </a:xfrm>
          <a:prstGeom prst="ellipse">
            <a:avLst/>
          </a:prstGeom>
          <a:solidFill>
            <a:srgbClr val="FFFF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23921" y="3203848"/>
            <a:ext cx="765119" cy="792088"/>
          </a:xfrm>
          <a:prstGeom prst="ellipse">
            <a:avLst/>
          </a:prstGeom>
          <a:solidFill>
            <a:srgbClr val="FFFF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068960" y="4211960"/>
            <a:ext cx="765119" cy="792088"/>
          </a:xfrm>
          <a:prstGeom prst="ellipse">
            <a:avLst/>
          </a:prstGeom>
          <a:solidFill>
            <a:srgbClr val="FFFF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023921" y="6156176"/>
            <a:ext cx="765119" cy="792088"/>
          </a:xfrm>
          <a:prstGeom prst="ellipse">
            <a:avLst/>
          </a:prstGeom>
          <a:solidFill>
            <a:srgbClr val="FFFF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023921" y="5192774"/>
            <a:ext cx="765119" cy="792088"/>
          </a:xfrm>
          <a:prstGeom prst="ellipse">
            <a:avLst/>
          </a:prstGeom>
          <a:solidFill>
            <a:srgbClr val="FFFF6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80928" y="33287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1.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2936" y="433681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2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80928" y="53112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80928" y="62281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4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80928" y="73083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5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80928" y="82444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6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608097" y="8028384"/>
            <a:ext cx="765119" cy="792088"/>
          </a:xfrm>
          <a:prstGeom prst="ellipse">
            <a:avLst/>
          </a:prstGeom>
          <a:solidFill>
            <a:srgbClr val="09FF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9120" y="7092280"/>
            <a:ext cx="765119" cy="792088"/>
          </a:xfrm>
          <a:prstGeom prst="ellipse">
            <a:avLst/>
          </a:prstGeom>
          <a:solidFill>
            <a:srgbClr val="09FF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49080" y="3203848"/>
            <a:ext cx="765119" cy="792088"/>
          </a:xfrm>
          <a:prstGeom prst="ellipse">
            <a:avLst/>
          </a:prstGeom>
          <a:solidFill>
            <a:srgbClr val="09FF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248057" y="4139952"/>
            <a:ext cx="765119" cy="792088"/>
          </a:xfrm>
          <a:prstGeom prst="ellipse">
            <a:avLst/>
          </a:prstGeom>
          <a:solidFill>
            <a:srgbClr val="09FF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37112" y="6084168"/>
            <a:ext cx="765119" cy="792088"/>
          </a:xfrm>
          <a:prstGeom prst="ellipse">
            <a:avLst/>
          </a:prstGeom>
          <a:solidFill>
            <a:srgbClr val="09FF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365104" y="5120766"/>
            <a:ext cx="765119" cy="792088"/>
          </a:xfrm>
          <a:prstGeom prst="ellipse">
            <a:avLst/>
          </a:prstGeom>
          <a:solidFill>
            <a:srgbClr val="09FF8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3056" y="33287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1.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05064" y="42648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2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49080" y="52392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1088" y="61561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4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93096" y="72362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5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104" y="81724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6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976249" y="8028384"/>
            <a:ext cx="765119" cy="792088"/>
          </a:xfrm>
          <a:prstGeom prst="ellipse">
            <a:avLst/>
          </a:prstGeom>
          <a:solidFill>
            <a:srgbClr val="A7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2233" y="7092280"/>
            <a:ext cx="765119" cy="792088"/>
          </a:xfrm>
          <a:prstGeom prst="ellipse">
            <a:avLst/>
          </a:prstGeom>
          <a:solidFill>
            <a:srgbClr val="A7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56169" y="3131840"/>
            <a:ext cx="765119" cy="792088"/>
          </a:xfrm>
          <a:prstGeom prst="ellipse">
            <a:avLst/>
          </a:prstGeom>
          <a:solidFill>
            <a:srgbClr val="A7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418255" y="4139952"/>
            <a:ext cx="765119" cy="792088"/>
          </a:xfrm>
          <a:prstGeom prst="ellipse">
            <a:avLst/>
          </a:prstGeom>
          <a:solidFill>
            <a:srgbClr val="A7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688217" y="6084168"/>
            <a:ext cx="765119" cy="792088"/>
          </a:xfrm>
          <a:prstGeom prst="ellipse">
            <a:avLst/>
          </a:prstGeom>
          <a:solidFill>
            <a:srgbClr val="A7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544201" y="5120766"/>
            <a:ext cx="765119" cy="792088"/>
          </a:xfrm>
          <a:prstGeom prst="ellipse">
            <a:avLst/>
          </a:prstGeom>
          <a:solidFill>
            <a:srgbClr val="A7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13176" y="32566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1.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02231" y="42648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2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01208" y="52392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45224" y="615617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4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89240" y="72362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5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33256" y="81724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Funnier" panose="00000400000000000000" pitchFamily="2" charset="0"/>
              </a:rPr>
              <a:t>6</a:t>
            </a:r>
            <a:r>
              <a:rPr lang="en-GB" sz="2800" dirty="0" smtClean="0">
                <a:solidFill>
                  <a:prstClr val="black"/>
                </a:solidFill>
                <a:latin typeface="Funnier" panose="00000400000000000000" pitchFamily="2" charset="0"/>
              </a:rPr>
              <a:t>.</a:t>
            </a:r>
            <a:endParaRPr lang="en-GB" sz="2800" dirty="0">
              <a:solidFill>
                <a:prstClr val="black"/>
              </a:solidFill>
              <a:latin typeface="Funni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94935"/>
              </p:ext>
            </p:extLst>
          </p:nvPr>
        </p:nvGraphicFramePr>
        <p:xfrm>
          <a:off x="116634" y="207057"/>
          <a:ext cx="6624732" cy="6733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122"/>
                <a:gridCol w="1104122"/>
                <a:gridCol w="1104122"/>
                <a:gridCol w="1104122"/>
                <a:gridCol w="1104122"/>
                <a:gridCol w="1104122"/>
              </a:tblGrid>
              <a:tr h="570756">
                <a:tc gridSpan="6"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Top Secret" panose="02000500000000000000" pitchFamily="2" charset="0"/>
                        </a:rPr>
                        <a:t>R</a:t>
                      </a:r>
                      <a:r>
                        <a:rPr lang="en-GB" sz="4000" dirty="0" smtClean="0">
                          <a:solidFill>
                            <a:srgbClr val="FFC000"/>
                          </a:solidFill>
                          <a:latin typeface="Top Secret" panose="02000500000000000000" pitchFamily="2" charset="0"/>
                        </a:rPr>
                        <a:t>A</a:t>
                      </a:r>
                      <a:r>
                        <a:rPr lang="en-GB" sz="4000" dirty="0" smtClean="0">
                          <a:solidFill>
                            <a:srgbClr val="FFFF00"/>
                          </a:solidFill>
                          <a:latin typeface="Top Secret" panose="02000500000000000000" pitchFamily="2" charset="0"/>
                        </a:rPr>
                        <a:t>I</a:t>
                      </a:r>
                      <a:r>
                        <a:rPr lang="en-GB" sz="4000" dirty="0" smtClean="0">
                          <a:solidFill>
                            <a:srgbClr val="00B050"/>
                          </a:solidFill>
                          <a:latin typeface="Top Secret" panose="02000500000000000000" pitchFamily="2" charset="0"/>
                        </a:rPr>
                        <a:t>N</a:t>
                      </a:r>
                      <a:r>
                        <a:rPr lang="en-GB" sz="4000" dirty="0" smtClean="0">
                          <a:solidFill>
                            <a:srgbClr val="00B0F0"/>
                          </a:solidFill>
                          <a:latin typeface="Top Secret" panose="02000500000000000000" pitchFamily="2" charset="0"/>
                        </a:rPr>
                        <a:t>B</a:t>
                      </a:r>
                      <a:r>
                        <a:rPr lang="en-GB" sz="4000" dirty="0" smtClean="0">
                          <a:solidFill>
                            <a:srgbClr val="0070C0"/>
                          </a:solidFill>
                          <a:latin typeface="Top Secret" panose="02000500000000000000" pitchFamily="2" charset="0"/>
                        </a:rPr>
                        <a:t>O</a:t>
                      </a:r>
                      <a:r>
                        <a:rPr lang="en-GB" sz="4000" dirty="0" smtClean="0">
                          <a:solidFill>
                            <a:srgbClr val="7030A0"/>
                          </a:solidFill>
                          <a:latin typeface="Top Secret" panose="02000500000000000000" pitchFamily="2" charset="0"/>
                        </a:rPr>
                        <a:t>W</a:t>
                      </a:r>
                      <a:r>
                        <a:rPr lang="en-GB" sz="4000" dirty="0" smtClean="0">
                          <a:solidFill>
                            <a:srgbClr val="FF0000"/>
                          </a:solidFill>
                          <a:latin typeface="Top Secret" panose="02000500000000000000" pitchFamily="2" charset="0"/>
                        </a:rPr>
                        <a:t> SECRET AGENT</a:t>
                      </a:r>
                      <a:endParaRPr lang="en-GB" sz="4000" dirty="0">
                        <a:solidFill>
                          <a:srgbClr val="FF0000"/>
                        </a:solidFill>
                        <a:latin typeface="Top Secret" panose="020005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756">
                <a:tc gridSpan="3">
                  <a:txBody>
                    <a:bodyPr/>
                    <a:lstStyle/>
                    <a:p>
                      <a:r>
                        <a:rPr lang="en-GB" sz="2400" dirty="0" smtClean="0">
                          <a:latin typeface="Top Secret Stamp" panose="02000500000000000000" pitchFamily="2" charset="0"/>
                        </a:rPr>
                        <a:t>Agent Name: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………………</a:t>
                      </a:r>
                      <a:endParaRPr lang="en-GB" dirty="0">
                        <a:latin typeface="Top Secret Stamp" panose="020005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r>
                        <a:rPr lang="en-GB" sz="2800" dirty="0" smtClean="0">
                          <a:latin typeface="Top Secret Stamp" panose="02000500000000000000" pitchFamily="2" charset="0"/>
                        </a:rPr>
                        <a:t>Photo</a:t>
                      </a:r>
                      <a:r>
                        <a:rPr lang="en-GB" sz="2800" baseline="0" dirty="0" smtClean="0">
                          <a:latin typeface="Top Secret Stamp" panose="02000500000000000000" pitchFamily="2" charset="0"/>
                        </a:rPr>
                        <a:t> I.D.</a:t>
                      </a:r>
                    </a:p>
                    <a:p>
                      <a:endParaRPr lang="en-GB" sz="2800" dirty="0">
                        <a:latin typeface="Top Secret Stamp" panose="020005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756">
                <a:tc gridSpan="3">
                  <a:txBody>
                    <a:bodyPr/>
                    <a:lstStyle/>
                    <a:p>
                      <a:r>
                        <a:rPr lang="en-GB" sz="2400" dirty="0" smtClean="0">
                          <a:latin typeface="Top Secret Stamp" panose="02000500000000000000" pitchFamily="2" charset="0"/>
                        </a:rPr>
                        <a:t>Hair</a:t>
                      </a:r>
                      <a:r>
                        <a:rPr lang="en-GB" sz="2400" baseline="0" dirty="0" smtClean="0">
                          <a:latin typeface="Top Secret Stamp" panose="02000500000000000000" pitchFamily="2" charset="0"/>
                        </a:rPr>
                        <a:t> Colour: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………………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98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op Secret Stamp" panose="02000500000000000000" pitchFamily="2" charset="0"/>
                        </a:rPr>
                        <a:t>Eye Colour: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………………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0859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r>
                        <a:rPr lang="en-GB" sz="2800" dirty="0" smtClean="0">
                          <a:latin typeface="Top Secret Stamp" panose="02000500000000000000" pitchFamily="2" charset="0"/>
                        </a:rPr>
                        <a:t>Finger Print:</a:t>
                      </a:r>
                      <a:endParaRPr lang="en-GB" sz="2800" dirty="0">
                        <a:latin typeface="Top Secret Stamp" panose="02000500000000000000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07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op Secret Stamp" panose="02000500000000000000" pitchFamily="2" charset="0"/>
                        </a:rPr>
                        <a:t>Special Skill: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………………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p Secret Stamp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9794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latin typeface="Top Secret Stamp" panose="02000500000000000000" pitchFamily="2" charset="0"/>
                        </a:rPr>
                        <a:t>Clearance Level: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514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Funnier" panose="00000400000000000000" pitchFamily="2" charset="0"/>
                        </a:rPr>
                        <a:t>Mission 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Funnier" panose="00000400000000000000" pitchFamily="2" charset="0"/>
                        </a:rPr>
                        <a:t>Mission 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Funnier" panose="00000400000000000000" pitchFamily="2" charset="0"/>
                        </a:rPr>
                        <a:t>Mission 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Funnier" panose="00000400000000000000" pitchFamily="2" charset="0"/>
                        </a:rPr>
                        <a:t>Mission 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Funnier" panose="00000400000000000000" pitchFamily="2" charset="0"/>
                        </a:rPr>
                        <a:t>Mission 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Funnier" panose="00000400000000000000" pitchFamily="2" charset="0"/>
                        </a:rPr>
                        <a:t>Mission 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656" y="7020272"/>
            <a:ext cx="630932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Fill in your Name, Hair Colour, Eye Colour and Special Agent Skill.</a:t>
            </a:r>
          </a:p>
          <a:p>
            <a:pPr algn="ctr"/>
            <a:r>
              <a:rPr lang="en-GB" sz="19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Draw Yourself or Bring in a Photo &amp; Stamp Your Finger Print</a:t>
            </a:r>
          </a:p>
          <a:p>
            <a:pPr algn="ctr"/>
            <a:r>
              <a:rPr lang="en-GB" sz="19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Each Mission You Complete in Mission Promise you can gain a sticker to increase your security clearance until you are a 00-RAINBOW!</a:t>
            </a:r>
            <a:endParaRPr lang="en-GB" sz="19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58" y="-152063"/>
            <a:ext cx="9311087" cy="2059768"/>
            <a:chOff x="44624" y="372478"/>
            <a:chExt cx="11367988" cy="2627327"/>
          </a:xfrm>
        </p:grpSpPr>
        <p:sp>
          <p:nvSpPr>
            <p:cNvPr id="5" name="TextBox 4"/>
            <p:cNvSpPr txBox="1"/>
            <p:nvPr/>
          </p:nvSpPr>
          <p:spPr>
            <a:xfrm>
              <a:off x="44624" y="683568"/>
              <a:ext cx="6192688" cy="231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prstClr val="black"/>
                  </a:solidFill>
                  <a:latin typeface="Stencil" panose="040409050D0802020404" pitchFamily="82" charset="0"/>
                </a:rPr>
                <a:t>MISSION</a:t>
              </a:r>
              <a:r>
                <a:rPr lang="en-GB" sz="72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:</a:t>
              </a:r>
            </a:p>
            <a:p>
              <a:r>
                <a:rPr lang="en-GB" sz="40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Planning</a:t>
              </a:r>
              <a:endParaRPr lang="en-GB" sz="4000" dirty="0">
                <a:solidFill>
                  <a:prstClr val="black"/>
                </a:solidFill>
                <a:latin typeface="Stencil" panose="040409050D0802020404" pitchFamily="8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20089523">
              <a:off x="4873416" y="372478"/>
              <a:ext cx="6539196" cy="1146761"/>
              <a:chOff x="6243495" y="4329682"/>
              <a:chExt cx="6539196" cy="1146761"/>
            </a:xfrm>
          </p:grpSpPr>
          <p:sp>
            <p:nvSpPr>
              <p:cNvPr id="7" name="Rectangle 6"/>
              <p:cNvSpPr/>
              <p:nvPr/>
            </p:nvSpPr>
            <p:spPr>
              <a:xfrm rot="422064">
                <a:off x="6267047" y="4485169"/>
                <a:ext cx="6515644" cy="991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50" dirty="0" err="1">
                    <a:solidFill>
                      <a:srgbClr val="FF0000"/>
                    </a:solidFill>
                    <a:latin typeface="Stencil" panose="040409050D0802020404" pitchFamily="82" charset="0"/>
                  </a:rPr>
                  <a:t>PRomise</a:t>
                </a:r>
                <a:endParaRPr lang="en-GB" sz="4450" dirty="0">
                  <a:solidFill>
                    <a:srgbClr val="FF0000"/>
                  </a:solidFill>
                  <a:latin typeface="Stencil" panose="040409050D0802020404" pitchFamily="82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422064">
                <a:off x="6243495" y="4329682"/>
                <a:ext cx="3252503" cy="872460"/>
              </a:xfrm>
              <a:prstGeom prst="roundRect">
                <a:avLst/>
              </a:prstGeom>
              <a:noFill/>
              <a:ln w="101600"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558" y="1691680"/>
            <a:ext cx="6848442" cy="776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Mission One: Promises, Promises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Discuss with the Rainbows the last Promise they made – this could be to do something or finish their homework or to return something borrowed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Colour in the Rainbow like ‘Colour by Numbers’ – you might like to sing the Rainbow Song or learn the colours in another language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Mission Two: B.E.S.T.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Ask the Rainbows to bring in either their B.E.S.T. Bear, Toy , a photo of their B.E.S.T. Person or something from their B.E.S.T. Hobby and then talk through each of their B.E.S.T.’s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Talk to the girls about what their B.E.S.T. thing to do at Rainbows is and whether they have any B.E.S.T. Ideas about what the unit could do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Ask the girls to come wearing their ‘Sunday Best’ – smartest uniform, neatest hair, polished shoes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If you have problems with behaviour, you could introduce a Rainbow Reward Chart – for the B.E.S.T. Rainbows to get a sticker at the end of that evening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Mission Three: I Believe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Get the Girls to write what they believe in on their pots of gold and draw it in the cloud. This could be; fairies, Father Christmas, God or that the Gruffalo is real.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Read the girls a fairy story from the land of make believe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Comic Sans MS" panose="030F0702030302020204" pitchFamily="66" charset="0"/>
              </a:rPr>
              <a:t>Put the following songs on and get the girls to dance around – you might like to play musical bumps; </a:t>
            </a:r>
            <a:r>
              <a:rPr lang="en-GB" sz="1700" dirty="0" err="1" smtClean="0">
                <a:latin typeface="Comic Sans MS" panose="030F0702030302020204" pitchFamily="66" charset="0"/>
              </a:rPr>
              <a:t>Smashmouth</a:t>
            </a:r>
            <a:r>
              <a:rPr lang="en-GB" sz="1700" dirty="0" smtClean="0">
                <a:latin typeface="Comic Sans MS" panose="030F0702030302020204" pitchFamily="66" charset="0"/>
              </a:rPr>
              <a:t> – I’m a Believer and Kylie Minogue – I Believe in You</a:t>
            </a:r>
          </a:p>
        </p:txBody>
      </p:sp>
    </p:spTree>
    <p:extLst>
      <p:ext uri="{BB962C8B-B14F-4D97-AF65-F5344CB8AC3E}">
        <p14:creationId xmlns:p14="http://schemas.microsoft.com/office/powerpoint/2010/main" val="3862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terwick.com/books_pics/ispy_pics/ISPY_silhouettes_sp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7738" y="1705099"/>
            <a:ext cx="8532441" cy="573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4047421" y="3971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prstClr val="black"/>
                </a:solidFill>
                <a:latin typeface="Top Secret Stamp" panose="02000500000000000000" pitchFamily="2" charset="0"/>
              </a:rPr>
              <a:t>I Spy With My Little Eye, </a:t>
            </a:r>
          </a:p>
          <a:p>
            <a:pPr algn="ctr"/>
            <a:r>
              <a:rPr lang="en-GB" sz="3600" dirty="0" smtClean="0">
                <a:solidFill>
                  <a:prstClr val="black"/>
                </a:solidFill>
                <a:latin typeface="Top Secret Stamp" panose="02000500000000000000" pitchFamily="2" charset="0"/>
              </a:rPr>
              <a:t>Something Beginning With…</a:t>
            </a:r>
            <a:endParaRPr lang="en-GB" sz="3600" dirty="0">
              <a:solidFill>
                <a:prstClr val="black"/>
              </a:solidFill>
              <a:latin typeface="Top Secret Stam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8" t="22458" r="36408" b="5928"/>
          <a:stretch/>
        </p:blipFill>
        <p:spPr bwMode="auto">
          <a:xfrm>
            <a:off x="944724" y="1903603"/>
            <a:ext cx="4968552" cy="70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32" y="70917"/>
            <a:ext cx="6597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prstClr val="black"/>
                </a:solidFill>
                <a:latin typeface="Top Secret Stamp" panose="02000500000000000000" pitchFamily="2" charset="0"/>
              </a:rPr>
              <a:t>Read the ‘I Can feel a Rainbow’ Poem to your Rainbows and get them to portray the emotions included by pulling various faces at the different points of the poem.</a:t>
            </a:r>
            <a:endParaRPr lang="en-GB" sz="2600" dirty="0">
              <a:solidFill>
                <a:prstClr val="black"/>
              </a:solidFill>
              <a:latin typeface="Top Secret Stam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58" y="-152063"/>
            <a:ext cx="9311087" cy="2059768"/>
            <a:chOff x="44624" y="372478"/>
            <a:chExt cx="11367988" cy="2627327"/>
          </a:xfrm>
        </p:grpSpPr>
        <p:sp>
          <p:nvSpPr>
            <p:cNvPr id="5" name="TextBox 4"/>
            <p:cNvSpPr txBox="1"/>
            <p:nvPr/>
          </p:nvSpPr>
          <p:spPr>
            <a:xfrm>
              <a:off x="44624" y="683568"/>
              <a:ext cx="6192688" cy="231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>
                  <a:solidFill>
                    <a:prstClr val="black"/>
                  </a:solidFill>
                  <a:latin typeface="Stencil" panose="040409050D0802020404" pitchFamily="82" charset="0"/>
                </a:rPr>
                <a:t>MISSION</a:t>
              </a:r>
              <a:r>
                <a:rPr lang="en-GB" sz="72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:</a:t>
              </a:r>
            </a:p>
            <a:p>
              <a:r>
                <a:rPr lang="en-GB" sz="4000" dirty="0" smtClean="0">
                  <a:solidFill>
                    <a:prstClr val="black"/>
                  </a:solidFill>
                  <a:latin typeface="Stencil" panose="040409050D0802020404" pitchFamily="82" charset="0"/>
                </a:rPr>
                <a:t>Planning</a:t>
              </a:r>
              <a:endParaRPr lang="en-GB" sz="4000" dirty="0">
                <a:solidFill>
                  <a:prstClr val="black"/>
                </a:solidFill>
                <a:latin typeface="Stencil" panose="040409050D0802020404" pitchFamily="8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20089523">
              <a:off x="4873416" y="372478"/>
              <a:ext cx="6539196" cy="1146761"/>
              <a:chOff x="6243495" y="4329682"/>
              <a:chExt cx="6539196" cy="1146761"/>
            </a:xfrm>
          </p:grpSpPr>
          <p:sp>
            <p:nvSpPr>
              <p:cNvPr id="7" name="Rectangle 6"/>
              <p:cNvSpPr/>
              <p:nvPr/>
            </p:nvSpPr>
            <p:spPr>
              <a:xfrm rot="422064">
                <a:off x="6267047" y="4485169"/>
                <a:ext cx="6515644" cy="991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50" dirty="0" err="1">
                    <a:solidFill>
                      <a:srgbClr val="FF0000"/>
                    </a:solidFill>
                    <a:latin typeface="Stencil" panose="040409050D0802020404" pitchFamily="82" charset="0"/>
                  </a:rPr>
                  <a:t>PRomise</a:t>
                </a:r>
                <a:endParaRPr lang="en-GB" sz="4450" dirty="0">
                  <a:solidFill>
                    <a:srgbClr val="FF0000"/>
                  </a:solidFill>
                  <a:latin typeface="Stencil" panose="040409050D0802020404" pitchFamily="82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422064">
                <a:off x="6243495" y="4329682"/>
                <a:ext cx="3252503" cy="872460"/>
              </a:xfrm>
              <a:prstGeom prst="roundRect">
                <a:avLst/>
              </a:prstGeom>
              <a:noFill/>
              <a:ln w="101600"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558" y="1763688"/>
            <a:ext cx="6848442" cy="759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Mission Four: ‘</a:t>
            </a:r>
            <a:r>
              <a:rPr lang="en-GB" sz="2400" dirty="0">
                <a:solidFill>
                  <a:srgbClr val="FF0000"/>
                </a:solidFill>
                <a:latin typeface="Top Secret Stamp" panose="02000500000000000000" pitchFamily="2" charset="0"/>
              </a:rPr>
              <a:t>C</a:t>
            </a:r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an’ you be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80" dirty="0" smtClean="0">
                <a:latin typeface="Comic Sans MS" panose="030F0702030302020204" pitchFamily="66" charset="0"/>
              </a:rPr>
              <a:t>Make the Rainbow Bead string to either attach to their Rainbow uniform or make a keyring. You will need; Ribbon or Cord String (Rainbow Coloured can be purchased cheaply on eBay), Multi-coloured Beads and possibly a safety pin or keyring.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Mission Five: Secretly Serving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80" dirty="0" smtClean="0">
                <a:latin typeface="Comic Sans MS" panose="030F0702030302020204" pitchFamily="66" charset="0"/>
              </a:rPr>
              <a:t>Get each Rainbow to help people on 5 different occasions either in the holidays or between meetings – they may need to get an adult to help them write what they did to help. You could provide each girl with 5 stickers to stick on their chart for completing each secret serving.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Mission Six: Fingers &amp; Thumbs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80" dirty="0" smtClean="0">
                <a:latin typeface="Comic Sans MS" panose="030F0702030302020204" pitchFamily="66" charset="0"/>
              </a:rPr>
              <a:t>Rainbows have only recently begun in being able to salute and some will struggle with managing to salute.</a:t>
            </a:r>
            <a:r>
              <a:rPr lang="en-GB" sz="1780" dirty="0">
                <a:latin typeface="Comic Sans MS" panose="030F0702030302020204" pitchFamily="66" charset="0"/>
              </a:rPr>
              <a:t> </a:t>
            </a:r>
            <a:r>
              <a:rPr lang="en-GB" sz="1780" dirty="0" smtClean="0">
                <a:latin typeface="Comic Sans MS" panose="030F0702030302020204" pitchFamily="66" charset="0"/>
              </a:rPr>
              <a:t>This is where the paper hand is brilliant. Print off the hand template and cut out – then get each Rainbow to fold it according to the salute.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op Secret Stamp" panose="02000500000000000000" pitchFamily="2" charset="0"/>
              </a:rPr>
              <a:t>Other Mission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Play the Secret Agent Rainbow Race Game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Create Secret Agent ID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Create a Spy Mission Pack including; night vision goggles, the secret files of mission promise and their ID Cards plus a magnifying glass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Play I Spy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I Can Feel a Rainbow Poem &amp; Inside Out Face Drama</a:t>
            </a:r>
          </a:p>
        </p:txBody>
      </p:sp>
    </p:spTree>
    <p:extLst>
      <p:ext uri="{BB962C8B-B14F-4D97-AF65-F5344CB8AC3E}">
        <p14:creationId xmlns:p14="http://schemas.microsoft.com/office/powerpoint/2010/main" val="15362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8921"/>
            <a:ext cx="6858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 smtClean="0">
                <a:latin typeface="Stencil" panose="040409050D0802020404" pitchFamily="82" charset="0"/>
              </a:rPr>
              <a:t>Mission: </a:t>
            </a:r>
            <a:r>
              <a:rPr lang="en-GB" sz="5600" b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Promise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Mission Number One: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Promises, Promises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Mission Number Two: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B.E.S.T.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Mission Number Three: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Believe You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Mission Number Four: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an’ you be Kind?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Mission Number Five: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Secretly Serving Others</a:t>
            </a:r>
          </a:p>
          <a:p>
            <a:pPr algn="ctr"/>
            <a:endParaRPr lang="en-GB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Mission Number Six: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Fingers &amp; Thumbs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16" y="7382506"/>
            <a:ext cx="1801167" cy="176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8" y="1963594"/>
            <a:ext cx="65253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Stencil" panose="040409050D0802020404" pitchFamily="82" charset="0"/>
              </a:rPr>
              <a:t>Secret Agent: </a:t>
            </a:r>
          </a:p>
          <a:p>
            <a:pPr algn="ctr"/>
            <a:endParaRPr lang="en-GB" sz="1000" b="1" dirty="0">
              <a:latin typeface="Stencil" panose="040409050D0802020404" pitchFamily="82" charset="0"/>
            </a:endParaRPr>
          </a:p>
          <a:p>
            <a:pPr algn="ctr"/>
            <a:endParaRPr lang="en-GB" sz="4000" b="1" dirty="0" smtClean="0">
              <a:latin typeface="Stencil" panose="040409050D0802020404" pitchFamily="82" charset="0"/>
            </a:endParaRPr>
          </a:p>
          <a:p>
            <a:pPr algn="ctr"/>
            <a:r>
              <a:rPr lang="en-GB" sz="4000" b="1" dirty="0" smtClean="0">
                <a:latin typeface="Stencil" panose="040409050D0802020404" pitchFamily="82" charset="0"/>
              </a:rPr>
              <a:t>.…………………………</a:t>
            </a:r>
          </a:p>
          <a:p>
            <a:pPr algn="ctr"/>
            <a:endParaRPr lang="en-GB" sz="1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Your mission, if you choose to accept it, is to complete a series of Challenges  in order to help you understand ‘What it is to be a </a:t>
            </a:r>
            <a:r>
              <a:rPr lang="en-GB" sz="2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u="sng" dirty="0">
                <a:solidFill>
                  <a:srgbClr val="92D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2400" b="1" dirty="0" smtClean="0">
                <a:latin typeface="Comic Sans MS" panose="030F0702030302020204" pitchFamily="66" charset="0"/>
              </a:rPr>
              <a:t>’ &amp; the </a:t>
            </a:r>
            <a:r>
              <a:rPr lang="en-GB" sz="2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u="sng" dirty="0">
                <a:solidFill>
                  <a:srgbClr val="92D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W </a:t>
            </a:r>
            <a:r>
              <a:rPr lang="en-GB" sz="2400" b="1" dirty="0" smtClean="0">
                <a:latin typeface="Comic Sans MS" panose="030F0702030302020204" pitchFamily="66" charset="0"/>
              </a:rPr>
              <a:t>PROMISE!</a:t>
            </a:r>
          </a:p>
          <a:p>
            <a:pPr algn="ctr"/>
            <a:endParaRPr lang="en-GB" sz="11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4704" y="406794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WRITE YOUR NAME HERE!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8" y="940237"/>
            <a:ext cx="6525344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</a:p>
          <a:p>
            <a:pPr algn="ctr"/>
            <a:r>
              <a:rPr lang="en-GB" sz="54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</a:t>
            </a:r>
            <a:r>
              <a:rPr lang="en-GB" sz="54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en-GB" sz="5400" b="1" u="sng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I</a:t>
            </a:r>
            <a:r>
              <a:rPr lang="en-GB" sz="54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54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GB" sz="54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en-GB" sz="54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</a:t>
            </a:r>
            <a:r>
              <a:rPr lang="en-GB" sz="5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Promise</a:t>
            </a:r>
          </a:p>
          <a:p>
            <a:pPr algn="ctr"/>
            <a:endParaRPr lang="en-GB" sz="20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I promise that I will do my best to think about my beliefs and to be kind and </a:t>
            </a:r>
            <a:r>
              <a:rPr lang="en-GB" sz="5400" b="1" dirty="0" smtClean="0">
                <a:latin typeface="Comic Sans MS" panose="030F0702030302020204" pitchFamily="66" charset="0"/>
              </a:rPr>
              <a:t>helpful.</a:t>
            </a:r>
          </a:p>
        </p:txBody>
      </p:sp>
    </p:spTree>
    <p:extLst>
      <p:ext uri="{BB962C8B-B14F-4D97-AF65-F5344CB8AC3E}">
        <p14:creationId xmlns:p14="http://schemas.microsoft.com/office/powerpoint/2010/main" val="27121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20" y="35496"/>
            <a:ext cx="666936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Stencil" panose="040409050D0802020404" pitchFamily="82" charset="0"/>
              </a:rPr>
              <a:t>Mission Number One:</a:t>
            </a:r>
          </a:p>
          <a:p>
            <a:pPr algn="ctr"/>
            <a:r>
              <a:rPr lang="en-GB" sz="3600" b="1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Promises, Promises</a:t>
            </a:r>
          </a:p>
          <a:p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Have you ever made a Promise Before? </a:t>
            </a: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It’s very easy to promise something but you must make sure you do it secret agent or your mission could go wrong!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was the last thing you promised to do?</a:t>
            </a:r>
          </a:p>
          <a:p>
            <a:endParaRPr lang="en-GB" sz="20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4000" b="1" dirty="0">
                <a:solidFill>
                  <a:prstClr val="black"/>
                </a:solidFill>
                <a:latin typeface="Stencil" panose="040409050D0802020404" pitchFamily="82" charset="0"/>
              </a:rPr>
              <a:t>.…………………………</a:t>
            </a:r>
          </a:p>
          <a:p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I need my top secret agents help and you must promise to complete this. It seems that the sky got a bit muddled when making its latest rainbow and it forgot to put the colour in. Can you decode the rainbow and make it colourful again?</a:t>
            </a:r>
          </a:p>
        </p:txBody>
      </p:sp>
    </p:spTree>
    <p:extLst>
      <p:ext uri="{BB962C8B-B14F-4D97-AF65-F5344CB8AC3E}">
        <p14:creationId xmlns:p14="http://schemas.microsoft.com/office/powerpoint/2010/main" val="23705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34559" y="1868333"/>
            <a:ext cx="8676455" cy="54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73217" y="2141730"/>
            <a:ext cx="1446550" cy="4860541"/>
            <a:chOff x="5373217" y="2793956"/>
            <a:chExt cx="1446550" cy="523442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3900248" y="5108866"/>
              <a:ext cx="43924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Top Secret Stamp" panose="02000500000000000000" pitchFamily="2" charset="0"/>
                </a:rPr>
                <a:t>P	</a:t>
              </a:r>
              <a:r>
                <a:rPr lang="en-GB" sz="2200" b="1" dirty="0" smtClean="0">
                  <a:solidFill>
                    <a:srgbClr val="FF0000"/>
                  </a:solidFill>
                  <a:latin typeface="Top Secret Stamp" panose="02000500000000000000" pitchFamily="2" charset="0"/>
                </a:rPr>
                <a:t>RED</a:t>
              </a:r>
            </a:p>
            <a:p>
              <a:r>
                <a:rPr lang="en-GB" sz="2200" b="1" dirty="0" smtClean="0">
                  <a:latin typeface="Top Secret Stamp" panose="02000500000000000000" pitchFamily="2" charset="0"/>
                </a:rPr>
                <a:t>R	</a:t>
              </a:r>
              <a:r>
                <a:rPr lang="en-GB" sz="2200" b="1" dirty="0" smtClean="0">
                  <a:solidFill>
                    <a:srgbClr val="FFFF00"/>
                  </a:solidFill>
                  <a:latin typeface="Top Secret Stamp" panose="02000500000000000000" pitchFamily="2" charset="0"/>
                </a:rPr>
                <a:t>YELLOW</a:t>
              </a:r>
            </a:p>
            <a:p>
              <a:r>
                <a:rPr lang="en-GB" sz="2200" b="1" dirty="0" smtClean="0">
                  <a:latin typeface="Top Secret Stamp" panose="02000500000000000000" pitchFamily="2" charset="0"/>
                </a:rPr>
                <a:t>O	</a:t>
              </a:r>
              <a:r>
                <a:rPr lang="en-GB" sz="2200" b="1" dirty="0" smtClean="0">
                  <a:solidFill>
                    <a:srgbClr val="FF0066"/>
                  </a:solidFill>
                  <a:latin typeface="Top Secret Stamp" panose="02000500000000000000" pitchFamily="2" charset="0"/>
                </a:rPr>
                <a:t>PINK</a:t>
              </a:r>
            </a:p>
            <a:p>
              <a:r>
                <a:rPr lang="en-GB" sz="2200" b="1" dirty="0" smtClean="0">
                  <a:latin typeface="Top Secret Stamp" panose="02000500000000000000" pitchFamily="2" charset="0"/>
                </a:rPr>
                <a:t>M	</a:t>
              </a:r>
              <a:r>
                <a:rPr lang="en-GB" sz="2200" b="1" dirty="0" smtClean="0">
                  <a:solidFill>
                    <a:srgbClr val="00B050"/>
                  </a:solidFill>
                  <a:latin typeface="Top Secret Stamp" panose="02000500000000000000" pitchFamily="2" charset="0"/>
                </a:rPr>
                <a:t>GREEN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4813024" y="3523426"/>
              <a:ext cx="25669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Top Secret Stamp" panose="02000500000000000000" pitchFamily="2" charset="0"/>
                </a:rPr>
                <a:t>I	</a:t>
              </a:r>
              <a:r>
                <a:rPr lang="en-GB" sz="2200" b="1" dirty="0" smtClean="0">
                  <a:solidFill>
                    <a:srgbClr val="7030A0"/>
                  </a:solidFill>
                  <a:latin typeface="Top Secret Stamp" panose="02000500000000000000" pitchFamily="2" charset="0"/>
                </a:rPr>
                <a:t>PURPLE</a:t>
              </a:r>
            </a:p>
            <a:p>
              <a:r>
                <a:rPr lang="en-GB" sz="2200" b="1" dirty="0" smtClean="0">
                  <a:latin typeface="Top Secret Stamp" panose="02000500000000000000" pitchFamily="2" charset="0"/>
                </a:rPr>
                <a:t>S	</a:t>
              </a:r>
              <a:r>
                <a:rPr lang="en-GB" sz="2200" b="1" dirty="0" smtClean="0">
                  <a:solidFill>
                    <a:srgbClr val="FFC000"/>
                  </a:solidFill>
                  <a:latin typeface="Top Secret Stamp" panose="02000500000000000000" pitchFamily="2" charset="0"/>
                </a:rPr>
                <a:t>ORANGE</a:t>
              </a:r>
            </a:p>
            <a:p>
              <a:r>
                <a:rPr lang="en-GB" sz="2200" b="1" dirty="0" smtClean="0">
                  <a:latin typeface="Top Secret Stamp" panose="02000500000000000000" pitchFamily="2" charset="0"/>
                </a:rPr>
                <a:t>E	</a:t>
              </a:r>
              <a:r>
                <a:rPr lang="en-GB" sz="2200" b="1" dirty="0" smtClean="0">
                  <a:solidFill>
                    <a:srgbClr val="00B0F0"/>
                  </a:solidFill>
                  <a:latin typeface="Top Secret Stamp" panose="02000500000000000000" pitchFamily="2" charset="0"/>
                </a:rPr>
                <a:t>BLUE</a:t>
              </a:r>
              <a:endParaRPr lang="en-GB" sz="2200" b="1" dirty="0">
                <a:solidFill>
                  <a:srgbClr val="00B0F0"/>
                </a:solidFill>
                <a:latin typeface="Top Secret Stamp" panose="020005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2843354" y="737073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P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835242" y="665064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R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87170" y="57145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O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46294" y="434639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M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206334" y="333828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I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98422" y="290623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S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059378" y="276221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op Secret Stamp" panose="02000500000000000000" pitchFamily="2" charset="0"/>
              </a:rPr>
              <a:t>E</a:t>
            </a:r>
            <a:endParaRPr lang="en-GB" sz="2800" dirty="0">
              <a:latin typeface="Top Secret Stamp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6228184"/>
            <a:ext cx="1404000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86318"/>
              </p:ext>
            </p:extLst>
          </p:nvPr>
        </p:nvGraphicFramePr>
        <p:xfrm>
          <a:off x="153144" y="1475656"/>
          <a:ext cx="6516216" cy="752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5736"/>
                <a:gridCol w="4320480"/>
              </a:tblGrid>
              <a:tr h="12601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baseline="0" dirty="0" smtClean="0">
                          <a:latin typeface="Comic Sans MS" panose="030F0702030302020204" pitchFamily="66" charset="0"/>
                        </a:rPr>
                        <a:t>Mission’s B, E, S &amp; T require you to bring </a:t>
                      </a:r>
                      <a:r>
                        <a:rPr lang="en-GB" sz="2400" b="1" u="sng" baseline="0" dirty="0" smtClean="0">
                          <a:latin typeface="Comic Sans MS" panose="030F0702030302020204" pitchFamily="66" charset="0"/>
                        </a:rPr>
                        <a:t>ONE</a:t>
                      </a:r>
                      <a:r>
                        <a:rPr lang="en-GB" sz="2400" b="1" baseline="0" dirty="0" smtClean="0">
                          <a:latin typeface="Comic Sans MS" panose="030F0702030302020204" pitchFamily="66" charset="0"/>
                        </a:rPr>
                        <a:t> of your B.E.S.T. things in to </a:t>
                      </a:r>
                      <a:r>
                        <a:rPr lang="en-GB" sz="2400" b="1" u="sng" dirty="0" smtClean="0">
                          <a:solidFill>
                            <a:srgbClr val="FFC000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en-GB" sz="2400" b="1" u="sng" dirty="0" smtClean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2400" b="1" u="sng" dirty="0" smtClean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2400" b="1" u="sng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en-GB" sz="2400" b="1" u="sng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r>
                        <a:rPr lang="en-GB" sz="2400" b="1" u="sng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GB" sz="2400" b="1" u="sng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r>
                        <a:rPr lang="en-GB" sz="2400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’s</a:t>
                      </a:r>
                      <a:r>
                        <a:rPr lang="en-GB" sz="2400" b="1" baseline="0" dirty="0" smtClean="0">
                          <a:latin typeface="Comic Sans MS" panose="030F0702030302020204" pitchFamily="66" charset="0"/>
                        </a:rPr>
                        <a:t>, then Secret Agent, you need to complete your mission report of what is your B.E.S.T.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Mission:</a:t>
                      </a:r>
                    </a:p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B</a:t>
                      </a:r>
                      <a:endParaRPr lang="en-GB" sz="6600" dirty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 is your B.E.S.T 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ear’s name?</a:t>
                      </a: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-----------------------------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Mission:</a:t>
                      </a:r>
                      <a:endParaRPr lang="en-GB" sz="7200" dirty="0" smtClean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E</a:t>
                      </a:r>
                      <a:endParaRPr lang="en-GB" sz="6600" dirty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What is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 your B.E.S.T. 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njoyment?</a:t>
                      </a: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-----------------------------</a:t>
                      </a:r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Mission:</a:t>
                      </a:r>
                      <a:endParaRPr lang="en-GB" sz="7200" dirty="0" smtClean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S</a:t>
                      </a:r>
                      <a:endParaRPr lang="en-GB" sz="6600" dirty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Who is your B.E.S.T.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omeone?</a:t>
                      </a: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-----------------------------</a:t>
                      </a:r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op Secret Stamp" panose="02000500000000000000" pitchFamily="2" charset="0"/>
                          <a:ea typeface="+mn-ea"/>
                          <a:cs typeface="+mn-cs"/>
                        </a:rPr>
                        <a:t>Mission:</a:t>
                      </a:r>
                      <a:endParaRPr lang="en-GB" sz="7200" dirty="0" smtClean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  <a:p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Top Secret Stamp" panose="02000500000000000000" pitchFamily="2" charset="0"/>
                        </a:rPr>
                        <a:t>T</a:t>
                      </a:r>
                      <a:endParaRPr lang="en-GB" sz="7200" dirty="0">
                        <a:solidFill>
                          <a:srgbClr val="FF0000"/>
                        </a:solidFill>
                        <a:latin typeface="Top Secret Stamp" panose="02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What is your B.E.S.T.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oy?</a:t>
                      </a: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="1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-----------------------------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0648" y="179512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Stencil" panose="040409050D0802020404" pitchFamily="82" charset="0"/>
              </a:rPr>
              <a:t>Mission Number Two:</a:t>
            </a:r>
          </a:p>
          <a:p>
            <a:pPr algn="ctr"/>
            <a:r>
              <a:rPr lang="en-GB" sz="3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B.E.S.T.</a:t>
            </a:r>
            <a:endParaRPr lang="en-GB" sz="3600" u="sng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4" y="349188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4" y="4860032"/>
            <a:ext cx="1207740" cy="12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oys.phillipmartin.info/misc_toy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7763846"/>
            <a:ext cx="1614176" cy="12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1515</Words>
  <Application>Microsoft Office PowerPoint</Application>
  <PresentationFormat>On-screen Show (4:3)</PresentationFormat>
  <Paragraphs>253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Dilks</dc:creator>
  <cp:lastModifiedBy>Gateley</cp:lastModifiedBy>
  <cp:revision>56</cp:revision>
  <cp:lastPrinted>2014-09-09T14:04:58Z</cp:lastPrinted>
  <dcterms:created xsi:type="dcterms:W3CDTF">2014-08-19T17:37:48Z</dcterms:created>
  <dcterms:modified xsi:type="dcterms:W3CDTF">2018-02-24T14:37:14Z</dcterms:modified>
</cp:coreProperties>
</file>