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74" r:id="rId4"/>
    <p:sldId id="281" r:id="rId5"/>
    <p:sldId id="282" r:id="rId6"/>
    <p:sldId id="275" r:id="rId7"/>
    <p:sldId id="285" r:id="rId8"/>
    <p:sldId id="284" r:id="rId9"/>
    <p:sldId id="286" r:id="rId10"/>
    <p:sldId id="287" r:id="rId11"/>
    <p:sldId id="288" r:id="rId12"/>
    <p:sldId id="289" r:id="rId13"/>
    <p:sldId id="310" r:id="rId14"/>
    <p:sldId id="290" r:id="rId15"/>
    <p:sldId id="291" r:id="rId16"/>
    <p:sldId id="292" r:id="rId17"/>
    <p:sldId id="293" r:id="rId18"/>
    <p:sldId id="294" r:id="rId19"/>
    <p:sldId id="296" r:id="rId20"/>
    <p:sldId id="311" r:id="rId21"/>
    <p:sldId id="312" r:id="rId22"/>
    <p:sldId id="313" r:id="rId23"/>
    <p:sldId id="314" r:id="rId24"/>
    <p:sldId id="309" r:id="rId25"/>
    <p:sldId id="295" r:id="rId26"/>
    <p:sldId id="297" r:id="rId27"/>
    <p:sldId id="298" r:id="rId28"/>
    <p:sldId id="299" r:id="rId29"/>
    <p:sldId id="300" r:id="rId30"/>
    <p:sldId id="301" r:id="rId31"/>
    <p:sldId id="302" r:id="rId32"/>
    <p:sldId id="303" r:id="rId33"/>
    <p:sldId id="304" r:id="rId34"/>
    <p:sldId id="305" r:id="rId35"/>
    <p:sldId id="307" r:id="rId36"/>
    <p:sldId id="308" r:id="rId37"/>
    <p:sldId id="339" r:id="rId38"/>
    <p:sldId id="340"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0000"/>
    <a:srgbClr val="E4FC04"/>
    <a:srgbClr val="53682A"/>
    <a:srgbClr val="FFCC00"/>
    <a:srgbClr val="1F3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3048" y="-1176"/>
      </p:cViewPr>
      <p:guideLst>
        <p:guide orient="horz" pos="2160"/>
        <p:guide pos="2880"/>
      </p:guideLst>
    </p:cSldViewPr>
  </p:slideViewPr>
  <p:notesTextViewPr>
    <p:cViewPr>
      <p:scale>
        <a:sx n="1" d="1"/>
        <a:sy n="1" d="1"/>
      </p:scale>
      <p:origin x="0" y="0"/>
    </p:cViewPr>
  </p:notesTextViewPr>
  <p:sorterViewPr>
    <p:cViewPr>
      <p:scale>
        <a:sx n="100" d="100"/>
        <a:sy n="100" d="100"/>
      </p:scale>
      <p:origin x="0" y="1077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E4F5C86-C376-4A28-B301-E5937212FF49}" type="datetimeFigureOut">
              <a:rPr lang="en-GB" smtClean="0"/>
              <a:t>24/02/2018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D490D38-C3CF-4045-8645-35B58428D8D0}" type="slidenum">
              <a:rPr lang="en-GB" smtClean="0"/>
              <a:t>‹#›</a:t>
            </a:fld>
            <a:endParaRPr lang="en-GB" dirty="0"/>
          </a:p>
        </p:txBody>
      </p:sp>
    </p:spTree>
    <p:extLst>
      <p:ext uri="{BB962C8B-B14F-4D97-AF65-F5344CB8AC3E}">
        <p14:creationId xmlns:p14="http://schemas.microsoft.com/office/powerpoint/2010/main" val="3238086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E4F5C86-C376-4A28-B301-E5937212FF49}" type="datetimeFigureOut">
              <a:rPr lang="en-GB" smtClean="0"/>
              <a:t>24/02/2018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D490D38-C3CF-4045-8645-35B58428D8D0}" type="slidenum">
              <a:rPr lang="en-GB" smtClean="0"/>
              <a:t>‹#›</a:t>
            </a:fld>
            <a:endParaRPr lang="en-GB" dirty="0"/>
          </a:p>
        </p:txBody>
      </p:sp>
    </p:spTree>
    <p:extLst>
      <p:ext uri="{BB962C8B-B14F-4D97-AF65-F5344CB8AC3E}">
        <p14:creationId xmlns:p14="http://schemas.microsoft.com/office/powerpoint/2010/main" val="3307803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E4F5C86-C376-4A28-B301-E5937212FF49}" type="datetimeFigureOut">
              <a:rPr lang="en-GB" smtClean="0"/>
              <a:t>24/02/2018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D490D38-C3CF-4045-8645-35B58428D8D0}" type="slidenum">
              <a:rPr lang="en-GB" smtClean="0"/>
              <a:t>‹#›</a:t>
            </a:fld>
            <a:endParaRPr lang="en-GB" dirty="0"/>
          </a:p>
        </p:txBody>
      </p:sp>
    </p:spTree>
    <p:extLst>
      <p:ext uri="{BB962C8B-B14F-4D97-AF65-F5344CB8AC3E}">
        <p14:creationId xmlns:p14="http://schemas.microsoft.com/office/powerpoint/2010/main" val="3287174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E4F5C86-C376-4A28-B301-E5937212FF49}" type="datetimeFigureOut">
              <a:rPr lang="en-GB" smtClean="0"/>
              <a:t>24/02/2018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D490D38-C3CF-4045-8645-35B58428D8D0}" type="slidenum">
              <a:rPr lang="en-GB" smtClean="0"/>
              <a:t>‹#›</a:t>
            </a:fld>
            <a:endParaRPr lang="en-GB" dirty="0"/>
          </a:p>
        </p:txBody>
      </p:sp>
    </p:spTree>
    <p:extLst>
      <p:ext uri="{BB962C8B-B14F-4D97-AF65-F5344CB8AC3E}">
        <p14:creationId xmlns:p14="http://schemas.microsoft.com/office/powerpoint/2010/main" val="4046395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4F5C86-C376-4A28-B301-E5937212FF49}" type="datetimeFigureOut">
              <a:rPr lang="en-GB" smtClean="0"/>
              <a:t>24/02/2018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D490D38-C3CF-4045-8645-35B58428D8D0}" type="slidenum">
              <a:rPr lang="en-GB" smtClean="0"/>
              <a:t>‹#›</a:t>
            </a:fld>
            <a:endParaRPr lang="en-GB" dirty="0"/>
          </a:p>
        </p:txBody>
      </p:sp>
    </p:spTree>
    <p:extLst>
      <p:ext uri="{BB962C8B-B14F-4D97-AF65-F5344CB8AC3E}">
        <p14:creationId xmlns:p14="http://schemas.microsoft.com/office/powerpoint/2010/main" val="3783979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E4F5C86-C376-4A28-B301-E5937212FF49}" type="datetimeFigureOut">
              <a:rPr lang="en-GB" smtClean="0"/>
              <a:t>24/02/2018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D490D38-C3CF-4045-8645-35B58428D8D0}" type="slidenum">
              <a:rPr lang="en-GB" smtClean="0"/>
              <a:t>‹#›</a:t>
            </a:fld>
            <a:endParaRPr lang="en-GB" dirty="0"/>
          </a:p>
        </p:txBody>
      </p:sp>
    </p:spTree>
    <p:extLst>
      <p:ext uri="{BB962C8B-B14F-4D97-AF65-F5344CB8AC3E}">
        <p14:creationId xmlns:p14="http://schemas.microsoft.com/office/powerpoint/2010/main" val="1578717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E4F5C86-C376-4A28-B301-E5937212FF49}" type="datetimeFigureOut">
              <a:rPr lang="en-GB" smtClean="0"/>
              <a:t>24/02/2018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D490D38-C3CF-4045-8645-35B58428D8D0}" type="slidenum">
              <a:rPr lang="en-GB" smtClean="0"/>
              <a:t>‹#›</a:t>
            </a:fld>
            <a:endParaRPr lang="en-GB" dirty="0"/>
          </a:p>
        </p:txBody>
      </p:sp>
    </p:spTree>
    <p:extLst>
      <p:ext uri="{BB962C8B-B14F-4D97-AF65-F5344CB8AC3E}">
        <p14:creationId xmlns:p14="http://schemas.microsoft.com/office/powerpoint/2010/main" val="4144361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E4F5C86-C376-4A28-B301-E5937212FF49}" type="datetimeFigureOut">
              <a:rPr lang="en-GB" smtClean="0"/>
              <a:t>24/02/2018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D490D38-C3CF-4045-8645-35B58428D8D0}" type="slidenum">
              <a:rPr lang="en-GB" smtClean="0"/>
              <a:t>‹#›</a:t>
            </a:fld>
            <a:endParaRPr lang="en-GB" dirty="0"/>
          </a:p>
        </p:txBody>
      </p:sp>
    </p:spTree>
    <p:extLst>
      <p:ext uri="{BB962C8B-B14F-4D97-AF65-F5344CB8AC3E}">
        <p14:creationId xmlns:p14="http://schemas.microsoft.com/office/powerpoint/2010/main" val="9589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4F5C86-C376-4A28-B301-E5937212FF49}" type="datetimeFigureOut">
              <a:rPr lang="en-GB" smtClean="0"/>
              <a:t>24/02/2018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D490D38-C3CF-4045-8645-35B58428D8D0}" type="slidenum">
              <a:rPr lang="en-GB" smtClean="0"/>
              <a:t>‹#›</a:t>
            </a:fld>
            <a:endParaRPr lang="en-GB" dirty="0"/>
          </a:p>
        </p:txBody>
      </p:sp>
    </p:spTree>
    <p:extLst>
      <p:ext uri="{BB962C8B-B14F-4D97-AF65-F5344CB8AC3E}">
        <p14:creationId xmlns:p14="http://schemas.microsoft.com/office/powerpoint/2010/main" val="4055940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4F5C86-C376-4A28-B301-E5937212FF49}" type="datetimeFigureOut">
              <a:rPr lang="en-GB" smtClean="0"/>
              <a:t>24/02/2018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D490D38-C3CF-4045-8645-35B58428D8D0}" type="slidenum">
              <a:rPr lang="en-GB" smtClean="0"/>
              <a:t>‹#›</a:t>
            </a:fld>
            <a:endParaRPr lang="en-GB" dirty="0"/>
          </a:p>
        </p:txBody>
      </p:sp>
    </p:spTree>
    <p:extLst>
      <p:ext uri="{BB962C8B-B14F-4D97-AF65-F5344CB8AC3E}">
        <p14:creationId xmlns:p14="http://schemas.microsoft.com/office/powerpoint/2010/main" val="1028092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4F5C86-C376-4A28-B301-E5937212FF49}" type="datetimeFigureOut">
              <a:rPr lang="en-GB" smtClean="0"/>
              <a:t>24/02/2018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D490D38-C3CF-4045-8645-35B58428D8D0}" type="slidenum">
              <a:rPr lang="en-GB" smtClean="0"/>
              <a:t>‹#›</a:t>
            </a:fld>
            <a:endParaRPr lang="en-GB" dirty="0"/>
          </a:p>
        </p:txBody>
      </p:sp>
    </p:spTree>
    <p:extLst>
      <p:ext uri="{BB962C8B-B14F-4D97-AF65-F5344CB8AC3E}">
        <p14:creationId xmlns:p14="http://schemas.microsoft.com/office/powerpoint/2010/main" val="2308323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4F5C86-C376-4A28-B301-E5937212FF49}" type="datetimeFigureOut">
              <a:rPr lang="en-GB" smtClean="0"/>
              <a:t>24/02/2018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490D38-C3CF-4045-8645-35B58428D8D0}" type="slidenum">
              <a:rPr lang="en-GB" smtClean="0"/>
              <a:t>‹#›</a:t>
            </a:fld>
            <a:endParaRPr lang="en-GB" dirty="0"/>
          </a:p>
        </p:txBody>
      </p:sp>
    </p:spTree>
    <p:extLst>
      <p:ext uri="{BB962C8B-B14F-4D97-AF65-F5344CB8AC3E}">
        <p14:creationId xmlns:p14="http://schemas.microsoft.com/office/powerpoint/2010/main" val="1800185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uk.pinterest.com/rebeccajaynedil/im-a-brownie-get-me-out-of-here/"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taradennis.com/Kids/pom-pom-garland.html"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19.png"/><Relationship Id="rId5" Type="http://schemas.microsoft.com/office/2007/relationships/hdphoto" Target="../media/hdphoto3.wdp"/><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bbc.co.uk/food/recipes/cupcakes_93722" TargetMode="External"/><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Rebecca Dilks\Downloads\brownie design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856984" cy="6642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477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829742"/>
            <a:ext cx="7920880" cy="861774"/>
          </a:xfrm>
          <a:prstGeom prst="rect">
            <a:avLst/>
          </a:prstGeom>
          <a:noFill/>
        </p:spPr>
        <p:txBody>
          <a:bodyPr wrap="square" rtlCol="0">
            <a:spAutoFit/>
          </a:bodyPr>
          <a:lstStyle/>
          <a:p>
            <a:pPr algn="ctr"/>
            <a:r>
              <a:rPr lang="en-GB" sz="5000" b="1" dirty="0" smtClean="0">
                <a:ln w="19050">
                  <a:solidFill>
                    <a:srgbClr val="1F3E00"/>
                  </a:solidFill>
                </a:ln>
                <a:solidFill>
                  <a:srgbClr val="DE0000"/>
                </a:solidFill>
                <a:latin typeface="Comic Sans MS" panose="030F0702030302020204" pitchFamily="66" charset="0"/>
              </a:rPr>
              <a:t>Creepy Crawly Bingo</a:t>
            </a:r>
            <a:endParaRPr lang="en-GB" sz="5000" b="1" dirty="0">
              <a:ln w="19050">
                <a:solidFill>
                  <a:srgbClr val="1F3E00"/>
                </a:solidFill>
              </a:ln>
              <a:solidFill>
                <a:srgbClr val="DE0000"/>
              </a:solidFill>
              <a:latin typeface="Comic Sans MS" panose="030F0702030302020204" pitchFamily="66" charset="0"/>
            </a:endParaRPr>
          </a:p>
        </p:txBody>
      </p:sp>
      <p:sp>
        <p:nvSpPr>
          <p:cNvPr id="3" name="TextBox 2"/>
          <p:cNvSpPr txBox="1"/>
          <p:nvPr/>
        </p:nvSpPr>
        <p:spPr>
          <a:xfrm>
            <a:off x="971600" y="2089879"/>
            <a:ext cx="7128792" cy="3785652"/>
          </a:xfrm>
          <a:prstGeom prst="rect">
            <a:avLst/>
          </a:prstGeom>
          <a:noFill/>
        </p:spPr>
        <p:txBody>
          <a:bodyPr wrap="square" rtlCol="0">
            <a:spAutoFit/>
          </a:bodyPr>
          <a:lstStyle/>
          <a:p>
            <a:pPr algn="ctr"/>
            <a:r>
              <a:rPr lang="en-GB" sz="2000" dirty="0" smtClean="0">
                <a:latin typeface="Kristen ITC" panose="03050502040202030202" pitchFamily="66" charset="0"/>
              </a:rPr>
              <a:t>Please find the bingo cards, cover cards and calling bugs attached.</a:t>
            </a:r>
          </a:p>
          <a:p>
            <a:pPr algn="just"/>
            <a:endParaRPr lang="en-GB" sz="2000" dirty="0" smtClean="0">
              <a:latin typeface="Kristen ITC" panose="03050502040202030202" pitchFamily="66" charset="0"/>
            </a:endParaRPr>
          </a:p>
          <a:p>
            <a:pPr algn="just"/>
            <a:r>
              <a:rPr lang="en-GB" sz="2000" dirty="0" smtClean="0">
                <a:latin typeface="Kristen ITC" panose="03050502040202030202" pitchFamily="66" charset="0"/>
              </a:rPr>
              <a:t>Whenever you pull out a bug that the Brownies may have, they must cross out the bug. </a:t>
            </a:r>
          </a:p>
          <a:p>
            <a:pPr algn="just"/>
            <a:endParaRPr lang="en-GB" sz="2000" dirty="0" smtClean="0">
              <a:latin typeface="Kristen ITC" panose="03050502040202030202" pitchFamily="66" charset="0"/>
            </a:endParaRPr>
          </a:p>
          <a:p>
            <a:pPr algn="just"/>
            <a:r>
              <a:rPr lang="en-GB" sz="2000" dirty="0" smtClean="0">
                <a:latin typeface="Kristen ITC" panose="03050502040202030202" pitchFamily="66" charset="0"/>
              </a:rPr>
              <a:t>We gave out jungle themed prizes for a line or a full house.</a:t>
            </a:r>
          </a:p>
          <a:p>
            <a:pPr algn="just"/>
            <a:endParaRPr lang="en-GB" sz="2000" dirty="0">
              <a:latin typeface="Kristen ITC" panose="03050502040202030202" pitchFamily="66" charset="0"/>
            </a:endParaRPr>
          </a:p>
          <a:p>
            <a:pPr algn="just"/>
            <a:r>
              <a:rPr lang="en-GB" sz="2000" b="1" u="sng" dirty="0" smtClean="0">
                <a:latin typeface="Kristen ITC" panose="03050502040202030202" pitchFamily="66" charset="0"/>
              </a:rPr>
              <a:t>TIP: </a:t>
            </a:r>
            <a:r>
              <a:rPr lang="en-GB" sz="2000" dirty="0" smtClean="0">
                <a:latin typeface="Kristen ITC" panose="03050502040202030202" pitchFamily="66" charset="0"/>
              </a:rPr>
              <a:t>In order to preserve the game, print off the ‘cover cards’ as well and </a:t>
            </a:r>
            <a:r>
              <a:rPr lang="en-GB" sz="2000" dirty="0">
                <a:latin typeface="Kristen ITC" panose="03050502040202030202" pitchFamily="66" charset="0"/>
              </a:rPr>
              <a:t>l</a:t>
            </a:r>
            <a:r>
              <a:rPr lang="en-GB" sz="2000" dirty="0" smtClean="0">
                <a:latin typeface="Kristen ITC" panose="03050502040202030202" pitchFamily="66" charset="0"/>
              </a:rPr>
              <a:t>aminate everything. </a:t>
            </a:r>
            <a:r>
              <a:rPr lang="en-GB" sz="2000" dirty="0">
                <a:latin typeface="Kristen ITC" panose="03050502040202030202" pitchFamily="66" charset="0"/>
              </a:rPr>
              <a:t>F</a:t>
            </a:r>
            <a:r>
              <a:rPr lang="en-GB" sz="2000" dirty="0" smtClean="0">
                <a:latin typeface="Kristen ITC" panose="03050502040202030202" pitchFamily="66" charset="0"/>
              </a:rPr>
              <a:t>or each Bug a Brownie has, they can cover it over with a ‘cover card’.</a:t>
            </a:r>
            <a:endParaRPr lang="en-GB" sz="2000" b="1" u="sng" dirty="0" smtClean="0">
              <a:latin typeface="Kristen ITC" panose="03050502040202030202" pitchFamily="66" charset="0"/>
            </a:endParaRPr>
          </a:p>
        </p:txBody>
      </p:sp>
    </p:spTree>
    <p:extLst>
      <p:ext uri="{BB962C8B-B14F-4D97-AF65-F5344CB8AC3E}">
        <p14:creationId xmlns:p14="http://schemas.microsoft.com/office/powerpoint/2010/main" val="1845020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692696"/>
            <a:ext cx="7920880" cy="861774"/>
          </a:xfrm>
          <a:prstGeom prst="rect">
            <a:avLst/>
          </a:prstGeom>
          <a:noFill/>
        </p:spPr>
        <p:txBody>
          <a:bodyPr wrap="square" rtlCol="0">
            <a:spAutoFit/>
          </a:bodyPr>
          <a:lstStyle/>
          <a:p>
            <a:pPr algn="ctr"/>
            <a:r>
              <a:rPr lang="en-GB" sz="5000" b="1" dirty="0" smtClean="0">
                <a:ln w="19050">
                  <a:solidFill>
                    <a:srgbClr val="1F3E00"/>
                  </a:solidFill>
                </a:ln>
                <a:solidFill>
                  <a:srgbClr val="DE0000"/>
                </a:solidFill>
                <a:latin typeface="Comic Sans MS" panose="030F0702030302020204" pitchFamily="66" charset="0"/>
              </a:rPr>
              <a:t>Snakes &amp; Vines Quiz</a:t>
            </a:r>
            <a:endParaRPr lang="en-GB" sz="5000" b="1" dirty="0">
              <a:ln w="19050">
                <a:solidFill>
                  <a:srgbClr val="1F3E00"/>
                </a:solidFill>
              </a:ln>
              <a:solidFill>
                <a:srgbClr val="DE0000"/>
              </a:solidFill>
              <a:latin typeface="Comic Sans MS" panose="030F0702030302020204" pitchFamily="66" charset="0"/>
            </a:endParaRPr>
          </a:p>
        </p:txBody>
      </p:sp>
      <p:sp>
        <p:nvSpPr>
          <p:cNvPr id="3" name="TextBox 2"/>
          <p:cNvSpPr txBox="1"/>
          <p:nvPr/>
        </p:nvSpPr>
        <p:spPr>
          <a:xfrm>
            <a:off x="971600" y="1556792"/>
            <a:ext cx="7128792" cy="4801314"/>
          </a:xfrm>
          <a:prstGeom prst="rect">
            <a:avLst/>
          </a:prstGeom>
          <a:noFill/>
        </p:spPr>
        <p:txBody>
          <a:bodyPr wrap="square" rtlCol="0">
            <a:spAutoFit/>
          </a:bodyPr>
          <a:lstStyle/>
          <a:p>
            <a:pPr algn="ctr"/>
            <a:r>
              <a:rPr lang="en-GB" dirty="0" smtClean="0">
                <a:latin typeface="Kristen ITC" panose="03050502040202030202" pitchFamily="66" charset="0"/>
              </a:rPr>
              <a:t>Please find the quiz questions, answer cards and Snakes and Vines boards attached.</a:t>
            </a:r>
          </a:p>
          <a:p>
            <a:pPr algn="ctr"/>
            <a:r>
              <a:rPr lang="en-GB" dirty="0" smtClean="0">
                <a:latin typeface="Kristen ITC" panose="03050502040202030202" pitchFamily="66" charset="0"/>
              </a:rPr>
              <a:t>You will also need to have one dice for each six.</a:t>
            </a:r>
          </a:p>
          <a:p>
            <a:pPr algn="just"/>
            <a:endParaRPr lang="en-GB" dirty="0" smtClean="0">
              <a:latin typeface="Kristen ITC" panose="03050502040202030202" pitchFamily="66" charset="0"/>
            </a:endParaRPr>
          </a:p>
          <a:p>
            <a:pPr algn="just"/>
            <a:r>
              <a:rPr lang="en-GB" dirty="0" smtClean="0">
                <a:latin typeface="Kristen ITC" panose="03050502040202030202" pitchFamily="66" charset="0"/>
              </a:rPr>
              <a:t>Each six must attempt to answer the quiz.</a:t>
            </a:r>
          </a:p>
          <a:p>
            <a:pPr algn="just"/>
            <a:endParaRPr lang="en-GB" dirty="0">
              <a:latin typeface="Kristen ITC" panose="03050502040202030202" pitchFamily="66" charset="0"/>
            </a:endParaRPr>
          </a:p>
          <a:p>
            <a:pPr algn="just"/>
            <a:r>
              <a:rPr lang="en-GB" dirty="0" smtClean="0">
                <a:latin typeface="Kristen ITC" panose="03050502040202030202" pitchFamily="66" charset="0"/>
              </a:rPr>
              <a:t>Once all the questions have been answered you must provide the answer for each question. </a:t>
            </a:r>
          </a:p>
          <a:p>
            <a:pPr algn="just"/>
            <a:endParaRPr lang="en-GB" dirty="0">
              <a:latin typeface="Kristen ITC" panose="03050502040202030202" pitchFamily="66" charset="0"/>
            </a:endParaRPr>
          </a:p>
          <a:p>
            <a:pPr algn="just"/>
            <a:r>
              <a:rPr lang="en-GB" dirty="0" smtClean="0">
                <a:latin typeface="Kristen ITC" panose="03050502040202030202" pitchFamily="66" charset="0"/>
              </a:rPr>
              <a:t>For every right answer, each six may roll the dice and write down the number they rolled. The six must then move their counter across the board according to the numbers they rolled, treating the vines as ‘ladders’ to climb up and snakes to fall down. </a:t>
            </a:r>
          </a:p>
          <a:p>
            <a:pPr algn="just"/>
            <a:endParaRPr lang="en-GB" dirty="0">
              <a:latin typeface="Kristen ITC" panose="03050502040202030202" pitchFamily="66" charset="0"/>
            </a:endParaRPr>
          </a:p>
          <a:p>
            <a:pPr algn="just"/>
            <a:r>
              <a:rPr lang="en-GB" dirty="0" smtClean="0">
                <a:latin typeface="Kristen ITC" panose="03050502040202030202" pitchFamily="66" charset="0"/>
              </a:rPr>
              <a:t>At the end of the answers if no one has reached the top then the six highest up the board will win!</a:t>
            </a:r>
          </a:p>
        </p:txBody>
      </p:sp>
    </p:spTree>
    <p:extLst>
      <p:ext uri="{BB962C8B-B14F-4D97-AF65-F5344CB8AC3E}">
        <p14:creationId xmlns:p14="http://schemas.microsoft.com/office/powerpoint/2010/main" val="2716293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620688"/>
            <a:ext cx="7920880" cy="861774"/>
          </a:xfrm>
          <a:prstGeom prst="rect">
            <a:avLst/>
          </a:prstGeom>
          <a:noFill/>
        </p:spPr>
        <p:txBody>
          <a:bodyPr wrap="square" rtlCol="0">
            <a:spAutoFit/>
          </a:bodyPr>
          <a:lstStyle/>
          <a:p>
            <a:pPr algn="ctr"/>
            <a:r>
              <a:rPr lang="en-GB" sz="5000" b="1" dirty="0" smtClean="0">
                <a:ln w="19050">
                  <a:solidFill>
                    <a:srgbClr val="1F3E00"/>
                  </a:solidFill>
                </a:ln>
                <a:solidFill>
                  <a:srgbClr val="DE0000"/>
                </a:solidFill>
                <a:latin typeface="Comic Sans MS" panose="030F0702030302020204" pitchFamily="66" charset="0"/>
              </a:rPr>
              <a:t>‘Saving Sam’ the Snake</a:t>
            </a:r>
            <a:endParaRPr lang="en-GB" sz="5000" b="1" dirty="0">
              <a:ln w="19050">
                <a:solidFill>
                  <a:srgbClr val="1F3E00"/>
                </a:solidFill>
              </a:ln>
              <a:solidFill>
                <a:srgbClr val="DE0000"/>
              </a:solidFill>
              <a:latin typeface="Comic Sans MS" panose="030F0702030302020204" pitchFamily="66" charset="0"/>
            </a:endParaRPr>
          </a:p>
        </p:txBody>
      </p:sp>
      <p:sp>
        <p:nvSpPr>
          <p:cNvPr id="3" name="TextBox 2"/>
          <p:cNvSpPr txBox="1"/>
          <p:nvPr/>
        </p:nvSpPr>
        <p:spPr>
          <a:xfrm>
            <a:off x="899592" y="1508006"/>
            <a:ext cx="7272808" cy="4801314"/>
          </a:xfrm>
          <a:prstGeom prst="rect">
            <a:avLst/>
          </a:prstGeom>
          <a:noFill/>
        </p:spPr>
        <p:txBody>
          <a:bodyPr wrap="square" rtlCol="0">
            <a:spAutoFit/>
          </a:bodyPr>
          <a:lstStyle/>
          <a:p>
            <a:pPr algn="ctr"/>
            <a:r>
              <a:rPr lang="en-GB" dirty="0" smtClean="0">
                <a:latin typeface="Kristen ITC" panose="03050502040202030202" pitchFamily="66" charset="0"/>
              </a:rPr>
              <a:t>This is a brilliant team building challenge that will engage and frustrate the Brownies until they find a solution.</a:t>
            </a:r>
          </a:p>
          <a:p>
            <a:pPr algn="ctr"/>
            <a:r>
              <a:rPr lang="en-GB" b="1" dirty="0" smtClean="0">
                <a:latin typeface="Kristen ITC" panose="03050502040202030202" pitchFamily="66" charset="0"/>
              </a:rPr>
              <a:t>Each six </a:t>
            </a:r>
            <a:r>
              <a:rPr lang="en-GB" b="1" dirty="0">
                <a:latin typeface="Kristen ITC" panose="03050502040202030202" pitchFamily="66" charset="0"/>
              </a:rPr>
              <a:t>will need:</a:t>
            </a:r>
          </a:p>
          <a:p>
            <a:pPr algn="ctr"/>
            <a:r>
              <a:rPr lang="en-GB" dirty="0">
                <a:latin typeface="Kristen ITC" panose="03050502040202030202" pitchFamily="66" charset="0"/>
              </a:rPr>
              <a:t>Gummy </a:t>
            </a:r>
            <a:r>
              <a:rPr lang="en-GB" dirty="0" smtClean="0">
                <a:latin typeface="Kristen ITC" panose="03050502040202030202" pitchFamily="66" charset="0"/>
              </a:rPr>
              <a:t>Snake (Sam</a:t>
            </a:r>
            <a:r>
              <a:rPr lang="en-GB" dirty="0">
                <a:latin typeface="Kristen ITC" panose="03050502040202030202" pitchFamily="66" charset="0"/>
              </a:rPr>
              <a:t>)</a:t>
            </a:r>
          </a:p>
          <a:p>
            <a:pPr algn="ctr"/>
            <a:r>
              <a:rPr lang="en-GB" dirty="0" smtClean="0">
                <a:latin typeface="Kristen ITC" panose="03050502040202030202" pitchFamily="66" charset="0"/>
              </a:rPr>
              <a:t>Gummy Rings (Life </a:t>
            </a:r>
            <a:r>
              <a:rPr lang="en-GB" dirty="0">
                <a:latin typeface="Kristen ITC" panose="03050502040202030202" pitchFamily="66" charset="0"/>
              </a:rPr>
              <a:t>vests)</a:t>
            </a:r>
          </a:p>
          <a:p>
            <a:pPr algn="ctr"/>
            <a:r>
              <a:rPr lang="en-GB" dirty="0">
                <a:latin typeface="Kristen ITC" panose="03050502040202030202" pitchFamily="66" charset="0"/>
              </a:rPr>
              <a:t>Clear plastic cup (Boat)</a:t>
            </a:r>
          </a:p>
          <a:p>
            <a:pPr algn="ctr"/>
            <a:r>
              <a:rPr lang="en-GB" dirty="0" smtClean="0">
                <a:latin typeface="Kristen ITC" panose="03050502040202030202" pitchFamily="66" charset="0"/>
              </a:rPr>
              <a:t>Lolly Pop Stick (Oar</a:t>
            </a:r>
            <a:r>
              <a:rPr lang="en-GB" dirty="0">
                <a:latin typeface="Kristen ITC" panose="03050502040202030202" pitchFamily="66" charset="0"/>
              </a:rPr>
              <a:t>)</a:t>
            </a:r>
          </a:p>
          <a:p>
            <a:pPr algn="ctr"/>
            <a:r>
              <a:rPr lang="en-GB" dirty="0" smtClean="0">
                <a:latin typeface="Kristen ITC" panose="03050502040202030202" pitchFamily="66" charset="0"/>
              </a:rPr>
              <a:t>2 Paper clips</a:t>
            </a:r>
          </a:p>
          <a:p>
            <a:pPr algn="ctr"/>
            <a:endParaRPr lang="en-GB" dirty="0">
              <a:latin typeface="Kristen ITC" panose="03050502040202030202" pitchFamily="66" charset="0"/>
            </a:endParaRPr>
          </a:p>
          <a:p>
            <a:pPr algn="just"/>
            <a:r>
              <a:rPr lang="en-GB" dirty="0" smtClean="0">
                <a:latin typeface="Kristen ITC" panose="03050502040202030202" pitchFamily="66" charset="0"/>
              </a:rPr>
              <a:t>Poor Sam is a Snake who was sailing down a jungle river. After encountering the deadly rapids, his boat capsized.  Sam cannot swim and his life vest is trapped under his boat. He now sits on top of his boat with his oar, contemplating what to do next. You must SAVE SAM by flipping the boat back over, sitting Sam in it and popping on his Life Vest. However, you cannot touch Sam. You may use the paperclips as well as the ‘oar’ provided but you cannot stab him or let him fall into the water.</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800" t="24500" r="12800" b="4700"/>
          <a:stretch/>
        </p:blipFill>
        <p:spPr bwMode="auto">
          <a:xfrm>
            <a:off x="539553" y="2140123"/>
            <a:ext cx="1656184" cy="1792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6100" b="8300"/>
          <a:stretch/>
        </p:blipFill>
        <p:spPr bwMode="auto">
          <a:xfrm>
            <a:off x="6516216" y="2144673"/>
            <a:ext cx="1944216" cy="1788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6750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rot="5400000">
            <a:off x="3778751" y="2206025"/>
            <a:ext cx="7920880" cy="861774"/>
          </a:xfrm>
          <a:prstGeom prst="rect">
            <a:avLst/>
          </a:prstGeom>
          <a:noFill/>
        </p:spPr>
        <p:txBody>
          <a:bodyPr wrap="square" rtlCol="0">
            <a:spAutoFit/>
          </a:bodyPr>
          <a:lstStyle/>
          <a:p>
            <a:pPr algn="ctr"/>
            <a:r>
              <a:rPr lang="en-GB" sz="5000" b="1" dirty="0" smtClean="0">
                <a:ln w="19050">
                  <a:solidFill>
                    <a:srgbClr val="1F3E00"/>
                  </a:solidFill>
                </a:ln>
                <a:solidFill>
                  <a:srgbClr val="DE0000"/>
                </a:solidFill>
                <a:latin typeface="Comic Sans MS" panose="030F0702030302020204" pitchFamily="66" charset="0"/>
              </a:rPr>
              <a:t>Beetle Drive</a:t>
            </a:r>
            <a:endParaRPr lang="en-GB" sz="5000" b="1" dirty="0">
              <a:ln w="19050">
                <a:solidFill>
                  <a:srgbClr val="1F3E00"/>
                </a:solidFill>
              </a:ln>
              <a:solidFill>
                <a:srgbClr val="DE0000"/>
              </a:solidFill>
              <a:latin typeface="Comic Sans MS" panose="030F0702030302020204" pitchFamily="66" charset="0"/>
            </a:endParaRPr>
          </a:p>
        </p:txBody>
      </p:sp>
      <p:sp>
        <p:nvSpPr>
          <p:cNvPr id="3" name="TextBox 2"/>
          <p:cNvSpPr txBox="1"/>
          <p:nvPr/>
        </p:nvSpPr>
        <p:spPr>
          <a:xfrm>
            <a:off x="467544" y="585256"/>
            <a:ext cx="6696744" cy="5940088"/>
          </a:xfrm>
          <a:prstGeom prst="rect">
            <a:avLst/>
          </a:prstGeom>
          <a:noFill/>
        </p:spPr>
        <p:txBody>
          <a:bodyPr wrap="square" rtlCol="0">
            <a:spAutoFit/>
          </a:bodyPr>
          <a:lstStyle/>
          <a:p>
            <a:pPr algn="ctr"/>
            <a:r>
              <a:rPr lang="en-GB" sz="1600" dirty="0" smtClean="0">
                <a:latin typeface="Kristen ITC" panose="03050502040202030202" pitchFamily="66" charset="0"/>
              </a:rPr>
              <a:t>There are far too many bugs in the Jungle but this allows the Brownies to create a few more!</a:t>
            </a:r>
          </a:p>
          <a:p>
            <a:pPr algn="ctr"/>
            <a:r>
              <a:rPr lang="en-GB" sz="1600" dirty="0" smtClean="0">
                <a:latin typeface="Kristen ITC" panose="03050502040202030202" pitchFamily="66" charset="0"/>
              </a:rPr>
              <a:t>I’ve attached the beetle drive sheet for drawing version of the Beetle Drive.</a:t>
            </a:r>
          </a:p>
          <a:p>
            <a:pPr algn="ctr"/>
            <a:endParaRPr lang="en-GB" sz="700" dirty="0" smtClean="0">
              <a:latin typeface="Kristen ITC" panose="03050502040202030202" pitchFamily="66" charset="0"/>
            </a:endParaRPr>
          </a:p>
          <a:p>
            <a:pPr algn="ctr"/>
            <a:r>
              <a:rPr lang="en-GB" sz="1600" b="1" u="sng" dirty="0" smtClean="0">
                <a:latin typeface="Kristen ITC" panose="03050502040202030202" pitchFamily="66" charset="0"/>
              </a:rPr>
              <a:t>DRAWING Version: </a:t>
            </a:r>
            <a:r>
              <a:rPr lang="en-GB" sz="1600" b="1" dirty="0" smtClean="0">
                <a:latin typeface="Kristen ITC" panose="03050502040202030202" pitchFamily="66" charset="0"/>
              </a:rPr>
              <a:t>For this you will need:</a:t>
            </a:r>
          </a:p>
          <a:p>
            <a:pPr algn="ctr"/>
            <a:r>
              <a:rPr lang="en-GB" sz="1600" b="1" dirty="0" smtClean="0">
                <a:latin typeface="Kristen ITC" panose="03050502040202030202" pitchFamily="66" charset="0"/>
              </a:rPr>
              <a:t>Beetle Drive Sheets, Pencils and 1 Dice per Six.</a:t>
            </a:r>
          </a:p>
          <a:p>
            <a:pPr algn="ctr"/>
            <a:r>
              <a:rPr lang="en-GB" sz="1600" dirty="0" smtClean="0">
                <a:latin typeface="Kristen ITC" panose="03050502040202030202" pitchFamily="66" charset="0"/>
              </a:rPr>
              <a:t>Allow the girls to pass the dice around the six attempting to roll each number in turn so that they can draw their bug. They must roll a Number 1 first but after that the numbers can be in any order.</a:t>
            </a:r>
          </a:p>
          <a:p>
            <a:pPr algn="ctr"/>
            <a:r>
              <a:rPr lang="en-GB" sz="1600" b="1" i="1" dirty="0" smtClean="0">
                <a:latin typeface="Kristen ITC" panose="03050502040202030202" pitchFamily="66" charset="0"/>
              </a:rPr>
              <a:t>1= Body, 2= Head, 3=Antennae, 4=Legs, 5=Feet, 6= Spots</a:t>
            </a:r>
          </a:p>
          <a:p>
            <a:pPr algn="ctr"/>
            <a:endParaRPr lang="en-GB" sz="800" b="1" i="1" dirty="0" smtClean="0">
              <a:latin typeface="Kristen ITC" panose="03050502040202030202" pitchFamily="66" charset="0"/>
            </a:endParaRPr>
          </a:p>
          <a:p>
            <a:pPr algn="ctr"/>
            <a:r>
              <a:rPr lang="en-GB" sz="1600" dirty="0" smtClean="0">
                <a:latin typeface="Kristen ITC" panose="03050502040202030202" pitchFamily="66" charset="0"/>
              </a:rPr>
              <a:t>Alternatively you can complete this challenge as a 3D beetle Drive which also creates a great nightlight for camp!</a:t>
            </a:r>
          </a:p>
          <a:p>
            <a:pPr algn="ctr"/>
            <a:r>
              <a:rPr lang="en-GB" sz="1600" b="1" u="sng" dirty="0" smtClean="0">
                <a:latin typeface="Kristen ITC" panose="03050502040202030202" pitchFamily="66" charset="0"/>
              </a:rPr>
              <a:t>3D Version: </a:t>
            </a:r>
            <a:r>
              <a:rPr lang="en-GB" sz="1600" b="1" dirty="0" smtClean="0">
                <a:latin typeface="Kristen ITC" panose="03050502040202030202" pitchFamily="66" charset="0"/>
              </a:rPr>
              <a:t>For this you will need:</a:t>
            </a:r>
          </a:p>
          <a:p>
            <a:pPr algn="ctr"/>
            <a:r>
              <a:rPr lang="en-GB" sz="1600" b="1" dirty="0" smtClean="0">
                <a:latin typeface="Kristen ITC" panose="03050502040202030202" pitchFamily="66" charset="0"/>
              </a:rPr>
              <a:t>Plastic Eggs (with holes poked in prior to session), Googly Eyes, Pipe Cleaners and Glow Stick or Small Electric Tea Lights and 1 Dice per Six.</a:t>
            </a:r>
          </a:p>
          <a:p>
            <a:pPr algn="ctr"/>
            <a:r>
              <a:rPr lang="en-GB" sz="1600" dirty="0" smtClean="0">
                <a:latin typeface="Kristen ITC" panose="03050502040202030202" pitchFamily="66" charset="0"/>
              </a:rPr>
              <a:t>All the girls then need to do is poke the antennae and legs into the body and stick on the eyes and wings whenever they roll the appropriate number.</a:t>
            </a:r>
          </a:p>
          <a:p>
            <a:pPr algn="ctr"/>
            <a:r>
              <a:rPr lang="en-GB" sz="1600" b="1" i="1" dirty="0" smtClean="0">
                <a:latin typeface="Kristen ITC" panose="03050502040202030202" pitchFamily="66" charset="0"/>
              </a:rPr>
              <a:t>1= Body, 2=Left Legs, 3= Wings, 4= Eyes, 5= Antennae, 6=Right Legs</a:t>
            </a:r>
            <a:endParaRPr lang="en-GB" sz="1600" b="1" i="1" dirty="0">
              <a:latin typeface="Kristen ITC" panose="03050502040202030202" pitchFamily="66"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896" t="11386" b="18048"/>
          <a:stretch/>
        </p:blipFill>
        <p:spPr bwMode="auto">
          <a:xfrm>
            <a:off x="7092280" y="4682075"/>
            <a:ext cx="1315085" cy="1627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7067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829742"/>
            <a:ext cx="7920880" cy="861774"/>
          </a:xfrm>
          <a:prstGeom prst="rect">
            <a:avLst/>
          </a:prstGeom>
          <a:noFill/>
        </p:spPr>
        <p:txBody>
          <a:bodyPr wrap="square" rtlCol="0">
            <a:spAutoFit/>
          </a:bodyPr>
          <a:lstStyle/>
          <a:p>
            <a:pPr algn="ctr"/>
            <a:r>
              <a:rPr lang="en-GB" sz="5000" b="1" dirty="0" smtClean="0">
                <a:ln w="19050">
                  <a:solidFill>
                    <a:srgbClr val="1F3E00"/>
                  </a:solidFill>
                </a:ln>
                <a:solidFill>
                  <a:srgbClr val="DE0000"/>
                </a:solidFill>
                <a:latin typeface="Comic Sans MS" panose="030F0702030302020204" pitchFamily="66" charset="0"/>
              </a:rPr>
              <a:t>Bushtucker Trial</a:t>
            </a:r>
            <a:endParaRPr lang="en-GB" sz="5000" b="1" dirty="0">
              <a:ln w="19050">
                <a:solidFill>
                  <a:srgbClr val="1F3E00"/>
                </a:solidFill>
              </a:ln>
              <a:solidFill>
                <a:srgbClr val="DE0000"/>
              </a:solidFill>
              <a:latin typeface="Comic Sans MS" panose="030F0702030302020204" pitchFamily="66" charset="0"/>
            </a:endParaRPr>
          </a:p>
        </p:txBody>
      </p:sp>
      <p:sp>
        <p:nvSpPr>
          <p:cNvPr id="3" name="TextBox 2"/>
          <p:cNvSpPr txBox="1"/>
          <p:nvPr/>
        </p:nvSpPr>
        <p:spPr>
          <a:xfrm>
            <a:off x="971600" y="1916832"/>
            <a:ext cx="7128792" cy="4093428"/>
          </a:xfrm>
          <a:prstGeom prst="rect">
            <a:avLst/>
          </a:prstGeom>
          <a:noFill/>
        </p:spPr>
        <p:txBody>
          <a:bodyPr wrap="square" rtlCol="0">
            <a:spAutoFit/>
          </a:bodyPr>
          <a:lstStyle/>
          <a:p>
            <a:pPr algn="ctr"/>
            <a:r>
              <a:rPr lang="en-GB" sz="2000" dirty="0" smtClean="0">
                <a:latin typeface="Kristen ITC" panose="03050502040202030202" pitchFamily="66" charset="0"/>
              </a:rPr>
              <a:t>These activities will have your Brownies grimacing in disgust or rubbing their tummies and licking their lips. </a:t>
            </a:r>
          </a:p>
          <a:p>
            <a:pPr algn="ctr"/>
            <a:r>
              <a:rPr lang="en-GB" sz="2000" dirty="0" smtClean="0">
                <a:latin typeface="Kristen ITC" panose="03050502040202030202" pitchFamily="66" charset="0"/>
              </a:rPr>
              <a:t>You might be surprised that some Brownies actually love the strangest of things.</a:t>
            </a:r>
          </a:p>
          <a:p>
            <a:pPr algn="ctr"/>
            <a:endParaRPr lang="en-GB" sz="2000" dirty="0" smtClean="0">
              <a:latin typeface="Kristen ITC" panose="03050502040202030202" pitchFamily="66" charset="0"/>
            </a:endParaRPr>
          </a:p>
          <a:p>
            <a:pPr algn="ctr"/>
            <a:r>
              <a:rPr lang="en-GB" sz="2000" dirty="0" smtClean="0">
                <a:latin typeface="Kristen ITC" panose="03050502040202030202" pitchFamily="66" charset="0"/>
              </a:rPr>
              <a:t>This part of the challenge comprises:</a:t>
            </a:r>
          </a:p>
          <a:p>
            <a:pPr marL="285750" indent="-285750" algn="ctr">
              <a:buFont typeface="Arial" panose="020B0604020202020204" pitchFamily="34" charset="0"/>
              <a:buChar char="•"/>
            </a:pPr>
            <a:r>
              <a:rPr lang="en-GB" sz="2000" dirty="0" smtClean="0">
                <a:latin typeface="Kristen ITC" panose="03050502040202030202" pitchFamily="66" charset="0"/>
              </a:rPr>
              <a:t>Traditional Eating Trial</a:t>
            </a:r>
          </a:p>
          <a:p>
            <a:pPr marL="285750" indent="-285750" algn="ctr">
              <a:buFont typeface="Arial" panose="020B0604020202020204" pitchFamily="34" charset="0"/>
              <a:buChar char="•"/>
            </a:pPr>
            <a:r>
              <a:rPr lang="en-GB" sz="2000" dirty="0" smtClean="0">
                <a:latin typeface="Kristen ITC" panose="03050502040202030202" pitchFamily="66" charset="0"/>
              </a:rPr>
              <a:t>Open Wide</a:t>
            </a:r>
          </a:p>
          <a:p>
            <a:pPr marL="285750" indent="-285750" algn="ctr">
              <a:buFont typeface="Arial" panose="020B0604020202020204" pitchFamily="34" charset="0"/>
              <a:buChar char="•"/>
            </a:pPr>
            <a:r>
              <a:rPr lang="en-GB" sz="2000" dirty="0" smtClean="0">
                <a:latin typeface="Kristen ITC" panose="03050502040202030202" pitchFamily="66" charset="0"/>
              </a:rPr>
              <a:t>Nuzzle In</a:t>
            </a:r>
          </a:p>
          <a:p>
            <a:pPr marL="285750" indent="-285750" algn="ctr">
              <a:buFont typeface="Arial" panose="020B0604020202020204" pitchFamily="34" charset="0"/>
              <a:buChar char="•"/>
            </a:pPr>
            <a:r>
              <a:rPr lang="en-GB" sz="2000" dirty="0" smtClean="0">
                <a:latin typeface="Kristen ITC" panose="03050502040202030202" pitchFamily="66" charset="0"/>
              </a:rPr>
              <a:t>Mystery Boxes</a:t>
            </a:r>
          </a:p>
          <a:p>
            <a:pPr algn="ctr"/>
            <a:endParaRPr lang="en-GB" sz="2000" dirty="0" smtClean="0">
              <a:latin typeface="Kristen ITC" panose="03050502040202030202" pitchFamily="66" charset="0"/>
            </a:endParaRPr>
          </a:p>
          <a:p>
            <a:pPr algn="ctr"/>
            <a:r>
              <a:rPr lang="en-GB" sz="2000" i="1" dirty="0" smtClean="0">
                <a:latin typeface="Kristen ITC" panose="03050502040202030202" pitchFamily="66" charset="0"/>
              </a:rPr>
              <a:t>Please select at least one activity from this area to be part of your challenge or use them all in a combination.</a:t>
            </a:r>
          </a:p>
        </p:txBody>
      </p:sp>
    </p:spTree>
    <p:extLst>
      <p:ext uri="{BB962C8B-B14F-4D97-AF65-F5344CB8AC3E}">
        <p14:creationId xmlns:p14="http://schemas.microsoft.com/office/powerpoint/2010/main" val="20490507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859359"/>
            <a:ext cx="7920880" cy="769441"/>
          </a:xfrm>
          <a:prstGeom prst="rect">
            <a:avLst/>
          </a:prstGeom>
          <a:noFill/>
        </p:spPr>
        <p:txBody>
          <a:bodyPr wrap="square" rtlCol="0">
            <a:spAutoFit/>
          </a:bodyPr>
          <a:lstStyle/>
          <a:p>
            <a:pPr algn="ctr"/>
            <a:r>
              <a:rPr lang="en-GB" sz="4400" b="1" dirty="0" smtClean="0">
                <a:ln w="19050">
                  <a:solidFill>
                    <a:srgbClr val="1F3E00"/>
                  </a:solidFill>
                </a:ln>
                <a:solidFill>
                  <a:srgbClr val="DE0000"/>
                </a:solidFill>
                <a:latin typeface="Comic Sans MS" panose="030F0702030302020204" pitchFamily="66" charset="0"/>
              </a:rPr>
              <a:t>Traditional Bushtucker Trial</a:t>
            </a:r>
            <a:endParaRPr lang="en-GB" sz="4400" b="1" dirty="0">
              <a:ln w="19050">
                <a:solidFill>
                  <a:srgbClr val="1F3E00"/>
                </a:solidFill>
              </a:ln>
              <a:solidFill>
                <a:srgbClr val="DE0000"/>
              </a:solidFill>
              <a:latin typeface="Comic Sans MS" panose="030F0702030302020204" pitchFamily="66" charset="0"/>
            </a:endParaRPr>
          </a:p>
        </p:txBody>
      </p:sp>
      <p:sp>
        <p:nvSpPr>
          <p:cNvPr id="3" name="TextBox 2"/>
          <p:cNvSpPr txBox="1"/>
          <p:nvPr/>
        </p:nvSpPr>
        <p:spPr>
          <a:xfrm>
            <a:off x="539552" y="1700808"/>
            <a:ext cx="7920880" cy="4524315"/>
          </a:xfrm>
          <a:prstGeom prst="rect">
            <a:avLst/>
          </a:prstGeom>
          <a:noFill/>
        </p:spPr>
        <p:txBody>
          <a:bodyPr wrap="square" rtlCol="0">
            <a:spAutoFit/>
          </a:bodyPr>
          <a:lstStyle/>
          <a:p>
            <a:pPr algn="just"/>
            <a:r>
              <a:rPr lang="en-GB" dirty="0" smtClean="0">
                <a:latin typeface="Kristen ITC" panose="03050502040202030202" pitchFamily="66" charset="0"/>
              </a:rPr>
              <a:t>Get the girls to organise themselves into lines in their sixes.</a:t>
            </a:r>
          </a:p>
          <a:p>
            <a:pPr algn="just"/>
            <a:r>
              <a:rPr lang="en-GB" dirty="0" smtClean="0">
                <a:latin typeface="Kristen ITC" panose="03050502040202030202" pitchFamily="66" charset="0"/>
              </a:rPr>
              <a:t>Line up a table for each six featuring 6 delicious delicacies labelled up with a number from 1-6 and a dice. Each girl at the front must roll the dice and eat the delicacy which corresponds to that number. </a:t>
            </a:r>
          </a:p>
          <a:p>
            <a:pPr algn="just"/>
            <a:r>
              <a:rPr lang="en-GB" dirty="0" smtClean="0">
                <a:latin typeface="Kristen ITC" panose="03050502040202030202" pitchFamily="66" charset="0"/>
              </a:rPr>
              <a:t>Should the girl refuse they must suffer a forfeit. (Please find our list of suggested forfeits attached).</a:t>
            </a:r>
          </a:p>
          <a:p>
            <a:pPr algn="just"/>
            <a:r>
              <a:rPr lang="en-GB" dirty="0" smtClean="0">
                <a:latin typeface="Kristen ITC" panose="03050502040202030202" pitchFamily="66" charset="0"/>
              </a:rPr>
              <a:t>The girls should all have a go in turn and you can repeat the rounds as many times as you like but each girl must not eat the same delicacy twice (Please find our tick list for completed delicacies attached).</a:t>
            </a:r>
          </a:p>
          <a:p>
            <a:pPr algn="ctr"/>
            <a:r>
              <a:rPr lang="en-GB" b="1" dirty="0" smtClean="0">
                <a:latin typeface="Kristen ITC" panose="03050502040202030202" pitchFamily="66" charset="0"/>
              </a:rPr>
              <a:t>We used the following delicacies:</a:t>
            </a:r>
          </a:p>
          <a:p>
            <a:pPr marL="285750" indent="-285750" algn="ctr">
              <a:buFont typeface="Arial" panose="020B0604020202020204" pitchFamily="34" charset="0"/>
              <a:buChar char="•"/>
            </a:pPr>
            <a:r>
              <a:rPr lang="en-GB" dirty="0" smtClean="0">
                <a:latin typeface="Kristen ITC" panose="03050502040202030202" pitchFamily="66" charset="0"/>
              </a:rPr>
              <a:t>Frog Spawn (Tapioca or Rice Pudding)</a:t>
            </a:r>
          </a:p>
          <a:p>
            <a:pPr marL="285750" indent="-285750" algn="ctr">
              <a:buFont typeface="Arial" panose="020B0604020202020204" pitchFamily="34" charset="0"/>
              <a:buChar char="•"/>
            </a:pPr>
            <a:r>
              <a:rPr lang="en-GB" dirty="0" smtClean="0">
                <a:latin typeface="Kristen ITC" panose="03050502040202030202" pitchFamily="66" charset="0"/>
              </a:rPr>
              <a:t>Pickled Slugs (Gherkins)</a:t>
            </a:r>
          </a:p>
          <a:p>
            <a:pPr marL="285750" indent="-285750" algn="ctr">
              <a:buFont typeface="Arial" panose="020B0604020202020204" pitchFamily="34" charset="0"/>
              <a:buChar char="•"/>
            </a:pPr>
            <a:r>
              <a:rPr lang="en-GB" dirty="0" smtClean="0">
                <a:latin typeface="Kristen ITC" panose="03050502040202030202" pitchFamily="66" charset="0"/>
              </a:rPr>
              <a:t>Kangaroo Eye Balls (Lychee)</a:t>
            </a:r>
          </a:p>
          <a:p>
            <a:pPr marL="285750" indent="-285750" algn="ctr">
              <a:buFont typeface="Arial" panose="020B0604020202020204" pitchFamily="34" charset="0"/>
              <a:buChar char="•"/>
            </a:pPr>
            <a:r>
              <a:rPr lang="en-GB" dirty="0" smtClean="0">
                <a:latin typeface="Kristen ITC" panose="03050502040202030202" pitchFamily="66" charset="0"/>
              </a:rPr>
              <a:t>Monkey Snot (Mushy Peas)</a:t>
            </a:r>
          </a:p>
          <a:p>
            <a:pPr marL="285750" indent="-285750" algn="ctr">
              <a:buFont typeface="Arial" panose="020B0604020202020204" pitchFamily="34" charset="0"/>
              <a:buChar char="•"/>
            </a:pPr>
            <a:r>
              <a:rPr lang="en-GB" dirty="0" smtClean="0">
                <a:latin typeface="Kristen ITC" panose="03050502040202030202" pitchFamily="66" charset="0"/>
              </a:rPr>
              <a:t>Minging Maggots (Cold Baked Beans)</a:t>
            </a:r>
          </a:p>
          <a:p>
            <a:pPr marL="285750" indent="-285750" algn="ctr">
              <a:buFont typeface="Arial" panose="020B0604020202020204" pitchFamily="34" charset="0"/>
              <a:buChar char="•"/>
            </a:pPr>
            <a:r>
              <a:rPr lang="en-GB" dirty="0" smtClean="0">
                <a:latin typeface="Kristen ITC" panose="03050502040202030202" pitchFamily="66" charset="0"/>
              </a:rPr>
              <a:t>Bugs (Gummy Bugs)</a:t>
            </a:r>
          </a:p>
        </p:txBody>
      </p:sp>
    </p:spTree>
    <p:extLst>
      <p:ext uri="{BB962C8B-B14F-4D97-AF65-F5344CB8AC3E}">
        <p14:creationId xmlns:p14="http://schemas.microsoft.com/office/powerpoint/2010/main" val="1520653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859359"/>
            <a:ext cx="7920880" cy="769441"/>
          </a:xfrm>
          <a:prstGeom prst="rect">
            <a:avLst/>
          </a:prstGeom>
          <a:noFill/>
        </p:spPr>
        <p:txBody>
          <a:bodyPr wrap="square" rtlCol="0">
            <a:spAutoFit/>
          </a:bodyPr>
          <a:lstStyle/>
          <a:p>
            <a:pPr algn="ctr"/>
            <a:r>
              <a:rPr lang="en-GB" sz="4400" b="1" dirty="0" smtClean="0">
                <a:ln w="19050">
                  <a:solidFill>
                    <a:srgbClr val="1F3E00"/>
                  </a:solidFill>
                </a:ln>
                <a:solidFill>
                  <a:srgbClr val="DE0000"/>
                </a:solidFill>
                <a:latin typeface="Comic Sans MS" panose="030F0702030302020204" pitchFamily="66" charset="0"/>
              </a:rPr>
              <a:t>Open Wide</a:t>
            </a:r>
            <a:endParaRPr lang="en-GB" sz="4400" b="1" dirty="0">
              <a:ln w="19050">
                <a:solidFill>
                  <a:srgbClr val="1F3E00"/>
                </a:solidFill>
              </a:ln>
              <a:solidFill>
                <a:srgbClr val="DE0000"/>
              </a:solidFill>
              <a:latin typeface="Comic Sans MS" panose="030F0702030302020204" pitchFamily="66" charset="0"/>
            </a:endParaRPr>
          </a:p>
        </p:txBody>
      </p:sp>
      <p:sp>
        <p:nvSpPr>
          <p:cNvPr id="3" name="TextBox 2"/>
          <p:cNvSpPr txBox="1"/>
          <p:nvPr/>
        </p:nvSpPr>
        <p:spPr>
          <a:xfrm>
            <a:off x="899592" y="1772816"/>
            <a:ext cx="7200800" cy="2031325"/>
          </a:xfrm>
          <a:prstGeom prst="rect">
            <a:avLst/>
          </a:prstGeom>
          <a:noFill/>
        </p:spPr>
        <p:txBody>
          <a:bodyPr wrap="square" rtlCol="0">
            <a:spAutoFit/>
          </a:bodyPr>
          <a:lstStyle/>
          <a:p>
            <a:pPr algn="ctr"/>
            <a:r>
              <a:rPr lang="en-GB" dirty="0" smtClean="0">
                <a:latin typeface="Kristen ITC" panose="03050502040202030202" pitchFamily="66" charset="0"/>
              </a:rPr>
              <a:t>Your Brownies have become ‘alligators’ and they must lay in the swamp (on the floor) awaiting their prey. </a:t>
            </a:r>
          </a:p>
          <a:p>
            <a:pPr algn="ctr"/>
            <a:r>
              <a:rPr lang="en-GB" dirty="0" smtClean="0">
                <a:latin typeface="Kristen ITC" panose="03050502040202030202" pitchFamily="66" charset="0"/>
              </a:rPr>
              <a:t>All the girls must lay on the floor in a row. Then you may lower a cane threaded with string and donuts and prop it up over the girls heads. The girls must then keep their bodies flat on the floor only lifting their heads. They must try to eat the donut from the string within a minute – ‘A Minute to Win It’!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7026" y="3954001"/>
            <a:ext cx="1885932" cy="2355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99592" y="4481825"/>
            <a:ext cx="2376264" cy="1323439"/>
          </a:xfrm>
          <a:prstGeom prst="rect">
            <a:avLst/>
          </a:prstGeom>
          <a:noFill/>
        </p:spPr>
        <p:txBody>
          <a:bodyPr wrap="square" rtlCol="0">
            <a:spAutoFit/>
          </a:bodyPr>
          <a:lstStyle/>
          <a:p>
            <a:pPr algn="ctr"/>
            <a:r>
              <a:rPr lang="en-GB" sz="1600" b="1" u="sng" dirty="0" smtClean="0">
                <a:latin typeface="Kristen ITC" panose="03050502040202030202" pitchFamily="66" charset="0"/>
              </a:rPr>
              <a:t>TIP: </a:t>
            </a:r>
            <a:r>
              <a:rPr lang="en-GB" sz="1600" dirty="0" smtClean="0">
                <a:latin typeface="Kristen ITC" panose="03050502040202030202" pitchFamily="66" charset="0"/>
              </a:rPr>
              <a:t>Use mini donuts from the bakery section of a supermarket to make it easier and cheaper.</a:t>
            </a:r>
            <a:endParaRPr lang="en-GB" sz="1600" dirty="0">
              <a:latin typeface="Kristen ITC" panose="03050502040202030202" pitchFamily="66" charset="0"/>
            </a:endParaRPr>
          </a:p>
        </p:txBody>
      </p:sp>
    </p:spTree>
    <p:extLst>
      <p:ext uri="{BB962C8B-B14F-4D97-AF65-F5344CB8AC3E}">
        <p14:creationId xmlns:p14="http://schemas.microsoft.com/office/powerpoint/2010/main" val="42778324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692696"/>
            <a:ext cx="7920880" cy="769441"/>
          </a:xfrm>
          <a:prstGeom prst="rect">
            <a:avLst/>
          </a:prstGeom>
          <a:noFill/>
        </p:spPr>
        <p:txBody>
          <a:bodyPr wrap="square" rtlCol="0">
            <a:spAutoFit/>
          </a:bodyPr>
          <a:lstStyle/>
          <a:p>
            <a:pPr algn="ctr"/>
            <a:r>
              <a:rPr lang="en-GB" sz="4400" b="1" dirty="0" smtClean="0">
                <a:ln w="19050">
                  <a:solidFill>
                    <a:srgbClr val="1F3E00"/>
                  </a:solidFill>
                </a:ln>
                <a:solidFill>
                  <a:srgbClr val="DE0000"/>
                </a:solidFill>
                <a:latin typeface="Comic Sans MS" panose="030F0702030302020204" pitchFamily="66" charset="0"/>
              </a:rPr>
              <a:t>Nuzzle In</a:t>
            </a:r>
            <a:endParaRPr lang="en-GB" sz="4400" b="1" dirty="0">
              <a:ln w="19050">
                <a:solidFill>
                  <a:srgbClr val="1F3E00"/>
                </a:solidFill>
              </a:ln>
              <a:solidFill>
                <a:srgbClr val="DE0000"/>
              </a:solidFill>
              <a:latin typeface="Comic Sans MS" panose="030F0702030302020204" pitchFamily="66" charset="0"/>
            </a:endParaRPr>
          </a:p>
        </p:txBody>
      </p:sp>
      <p:sp>
        <p:nvSpPr>
          <p:cNvPr id="3" name="TextBox 2"/>
          <p:cNvSpPr txBox="1"/>
          <p:nvPr/>
        </p:nvSpPr>
        <p:spPr>
          <a:xfrm>
            <a:off x="539552" y="1364570"/>
            <a:ext cx="7920880" cy="4770537"/>
          </a:xfrm>
          <a:prstGeom prst="rect">
            <a:avLst/>
          </a:prstGeom>
          <a:noFill/>
        </p:spPr>
        <p:txBody>
          <a:bodyPr wrap="square" rtlCol="0">
            <a:spAutoFit/>
          </a:bodyPr>
          <a:lstStyle/>
          <a:p>
            <a:pPr algn="ctr"/>
            <a:r>
              <a:rPr lang="en-GB" sz="1600" dirty="0" smtClean="0">
                <a:latin typeface="Kristen ITC" panose="03050502040202030202" pitchFamily="66" charset="0"/>
              </a:rPr>
              <a:t>You can use this as a forfeit or for the winners of games to earn more points. Alternatively set it up for everyone to have a go and get mucky – perhaps when they roll a 6 on a dice like the blindfolded chocolate cutting game</a:t>
            </a:r>
          </a:p>
          <a:p>
            <a:pPr algn="ctr"/>
            <a:endParaRPr lang="en-GB" sz="1200" u="sng" dirty="0">
              <a:latin typeface="Kristen ITC" panose="03050502040202030202" pitchFamily="66" charset="0"/>
            </a:endParaRPr>
          </a:p>
          <a:p>
            <a:pPr algn="ctr"/>
            <a:r>
              <a:rPr lang="en-GB" u="sng" dirty="0" smtClean="0">
                <a:latin typeface="Kristen ITC" panose="03050502040202030202" pitchFamily="66" charset="0"/>
              </a:rPr>
              <a:t>You will need: </a:t>
            </a:r>
          </a:p>
          <a:p>
            <a:pPr algn="ctr"/>
            <a:r>
              <a:rPr lang="en-GB" dirty="0" smtClean="0">
                <a:latin typeface="Kristen ITC" panose="03050502040202030202" pitchFamily="66" charset="0"/>
              </a:rPr>
              <a:t>3D stars </a:t>
            </a:r>
          </a:p>
          <a:p>
            <a:pPr algn="ctr"/>
            <a:r>
              <a:rPr lang="en-GB" sz="1200" dirty="0" smtClean="0">
                <a:latin typeface="Kristen ITC" panose="03050502040202030202" pitchFamily="66" charset="0"/>
              </a:rPr>
              <a:t>(make them out of salt dough or buy star shaped balloon weights)</a:t>
            </a:r>
          </a:p>
          <a:p>
            <a:pPr algn="ctr"/>
            <a:r>
              <a:rPr lang="en-GB" dirty="0" smtClean="0">
                <a:latin typeface="Kristen ITC" panose="03050502040202030202" pitchFamily="66" charset="0"/>
              </a:rPr>
              <a:t>Flour</a:t>
            </a:r>
          </a:p>
          <a:p>
            <a:pPr algn="ctr"/>
            <a:r>
              <a:rPr lang="en-GB" dirty="0" smtClean="0">
                <a:latin typeface="Kristen ITC" panose="03050502040202030202" pitchFamily="66" charset="0"/>
              </a:rPr>
              <a:t>Bowl</a:t>
            </a:r>
          </a:p>
          <a:p>
            <a:pPr algn="ctr"/>
            <a:r>
              <a:rPr lang="en-GB" dirty="0" smtClean="0">
                <a:latin typeface="Kristen ITC" panose="03050502040202030202" pitchFamily="66" charset="0"/>
              </a:rPr>
              <a:t>Tray</a:t>
            </a:r>
          </a:p>
          <a:p>
            <a:pPr algn="ctr"/>
            <a:r>
              <a:rPr lang="en-GB" dirty="0" smtClean="0">
                <a:latin typeface="Kristen ITC" panose="03050502040202030202" pitchFamily="66" charset="0"/>
              </a:rPr>
              <a:t>Blindfold</a:t>
            </a:r>
          </a:p>
          <a:p>
            <a:pPr algn="ctr"/>
            <a:endParaRPr lang="en-GB" sz="1200" dirty="0">
              <a:latin typeface="Kristen ITC" panose="03050502040202030202" pitchFamily="66" charset="0"/>
            </a:endParaRPr>
          </a:p>
          <a:p>
            <a:pPr algn="ctr"/>
            <a:r>
              <a:rPr lang="en-GB" sz="1600" dirty="0" smtClean="0">
                <a:latin typeface="Kristen ITC" panose="03050502040202030202" pitchFamily="66" charset="0"/>
              </a:rPr>
              <a:t>Put some flour in the bowl and then put the star in, add more flour into the bowl until its full. Flip the bowl onto the tray and remove the bowl carefully so the flour sits on the tray in the bowl shape. When it is the Brownies turn, they must then be blindfolded and clasp their hands behind their back. They must then lower their heads to the flour and nuzzle about in the flour to get the star and lift it out of the flour in their teeth. To make it harder – you could use smaller stars or add in plastic spiders.</a:t>
            </a:r>
          </a:p>
        </p:txBody>
      </p:sp>
    </p:spTree>
    <p:extLst>
      <p:ext uri="{BB962C8B-B14F-4D97-AF65-F5344CB8AC3E}">
        <p14:creationId xmlns:p14="http://schemas.microsoft.com/office/powerpoint/2010/main" val="25938578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620688"/>
            <a:ext cx="7920880" cy="769441"/>
          </a:xfrm>
          <a:prstGeom prst="rect">
            <a:avLst/>
          </a:prstGeom>
          <a:noFill/>
        </p:spPr>
        <p:txBody>
          <a:bodyPr wrap="square" rtlCol="0">
            <a:spAutoFit/>
          </a:bodyPr>
          <a:lstStyle/>
          <a:p>
            <a:pPr algn="ctr"/>
            <a:r>
              <a:rPr lang="en-GB" sz="4400" b="1" dirty="0" smtClean="0">
                <a:ln w="19050">
                  <a:solidFill>
                    <a:srgbClr val="1F3E00"/>
                  </a:solidFill>
                </a:ln>
                <a:solidFill>
                  <a:srgbClr val="DE0000"/>
                </a:solidFill>
                <a:latin typeface="Comic Sans MS" panose="030F0702030302020204" pitchFamily="66" charset="0"/>
              </a:rPr>
              <a:t>Mystery Boxes</a:t>
            </a:r>
            <a:endParaRPr lang="en-GB" sz="4400" b="1" dirty="0">
              <a:ln w="19050">
                <a:solidFill>
                  <a:srgbClr val="1F3E00"/>
                </a:solidFill>
              </a:ln>
              <a:solidFill>
                <a:srgbClr val="DE0000"/>
              </a:solidFill>
              <a:latin typeface="Comic Sans MS" panose="030F0702030302020204" pitchFamily="66" charset="0"/>
            </a:endParaRPr>
          </a:p>
        </p:txBody>
      </p:sp>
      <p:sp>
        <p:nvSpPr>
          <p:cNvPr id="3" name="TextBox 2"/>
          <p:cNvSpPr txBox="1"/>
          <p:nvPr/>
        </p:nvSpPr>
        <p:spPr>
          <a:xfrm>
            <a:off x="611560" y="1412776"/>
            <a:ext cx="7776864" cy="4885953"/>
          </a:xfrm>
          <a:prstGeom prst="rect">
            <a:avLst/>
          </a:prstGeom>
          <a:noFill/>
        </p:spPr>
        <p:txBody>
          <a:bodyPr wrap="square" rtlCol="0">
            <a:spAutoFit/>
          </a:bodyPr>
          <a:lstStyle/>
          <a:p>
            <a:pPr algn="ctr"/>
            <a:r>
              <a:rPr lang="en-GB" sz="1550" dirty="0" smtClean="0">
                <a:latin typeface="Kristen ITC" panose="03050502040202030202" pitchFamily="66" charset="0"/>
              </a:rPr>
              <a:t>This is a good game to have as part of a round of different activities for the Brownies to move round in their sixes. </a:t>
            </a:r>
          </a:p>
          <a:p>
            <a:pPr algn="ctr"/>
            <a:endParaRPr lang="en-GB" sz="1200" dirty="0" smtClean="0">
              <a:latin typeface="Kristen ITC" panose="03050502040202030202" pitchFamily="66" charset="0"/>
            </a:endParaRPr>
          </a:p>
          <a:p>
            <a:pPr algn="ctr"/>
            <a:r>
              <a:rPr lang="en-GB" sz="1550" b="1" dirty="0" smtClean="0">
                <a:latin typeface="Kristen ITC" panose="03050502040202030202" pitchFamily="66" charset="0"/>
              </a:rPr>
              <a:t>You Will Need:</a:t>
            </a:r>
          </a:p>
          <a:p>
            <a:pPr algn="ctr"/>
            <a:r>
              <a:rPr lang="en-GB" sz="1550" b="1" dirty="0" smtClean="0">
                <a:latin typeface="Kristen ITC" panose="03050502040202030202" pitchFamily="66" charset="0"/>
              </a:rPr>
              <a:t>Boxes </a:t>
            </a:r>
          </a:p>
          <a:p>
            <a:pPr algn="ctr"/>
            <a:r>
              <a:rPr lang="en-GB" sz="1200" dirty="0" smtClean="0">
                <a:latin typeface="Kristen ITC" panose="03050502040202030202" pitchFamily="66" charset="0"/>
              </a:rPr>
              <a:t>(Shoeboxes are perfect &amp; they need a hole cutting in the side)</a:t>
            </a:r>
          </a:p>
          <a:p>
            <a:pPr algn="ctr"/>
            <a:r>
              <a:rPr lang="en-GB" sz="1550" b="1" dirty="0" smtClean="0">
                <a:latin typeface="Kristen ITC" panose="03050502040202030202" pitchFamily="66" charset="0"/>
              </a:rPr>
              <a:t>Plastic Creatures and Insects</a:t>
            </a:r>
          </a:p>
          <a:p>
            <a:pPr algn="ctr"/>
            <a:r>
              <a:rPr lang="en-GB" sz="1550" b="1" dirty="0" smtClean="0">
                <a:latin typeface="Kristen ITC" panose="03050502040202030202" pitchFamily="66" charset="0"/>
              </a:rPr>
              <a:t>Furry Fabric</a:t>
            </a:r>
          </a:p>
          <a:p>
            <a:pPr algn="ctr"/>
            <a:r>
              <a:rPr lang="en-GB" sz="1550" b="1" dirty="0" smtClean="0">
                <a:latin typeface="Kristen ITC" panose="03050502040202030202" pitchFamily="66" charset="0"/>
              </a:rPr>
              <a:t>Cotton Wool Balls</a:t>
            </a:r>
          </a:p>
          <a:p>
            <a:pPr algn="ctr"/>
            <a:r>
              <a:rPr lang="en-GB" sz="1550" b="1" dirty="0" smtClean="0">
                <a:latin typeface="Kristen ITC" panose="03050502040202030202" pitchFamily="66" charset="0"/>
              </a:rPr>
              <a:t>Golden Syrup/Treacle</a:t>
            </a:r>
          </a:p>
          <a:p>
            <a:pPr algn="ctr"/>
            <a:r>
              <a:rPr lang="en-GB" sz="1550" b="1" dirty="0" smtClean="0">
                <a:latin typeface="Kristen ITC" panose="03050502040202030202" pitchFamily="66" charset="0"/>
              </a:rPr>
              <a:t>3D Star</a:t>
            </a:r>
            <a:r>
              <a:rPr lang="en-GB" sz="1550" dirty="0" smtClean="0">
                <a:latin typeface="Kristen ITC" panose="03050502040202030202" pitchFamily="66" charset="0"/>
              </a:rPr>
              <a:t> </a:t>
            </a:r>
          </a:p>
          <a:p>
            <a:pPr algn="ctr"/>
            <a:r>
              <a:rPr lang="en-GB" sz="1200" dirty="0" smtClean="0">
                <a:latin typeface="Kristen ITC" panose="03050502040202030202" pitchFamily="66" charset="0"/>
              </a:rPr>
              <a:t>(or something equivalent for them to find in Box5)</a:t>
            </a:r>
          </a:p>
          <a:p>
            <a:pPr algn="ctr"/>
            <a:endParaRPr lang="en-GB" sz="1200" dirty="0">
              <a:latin typeface="Kristen ITC" panose="03050502040202030202" pitchFamily="66" charset="0"/>
            </a:endParaRPr>
          </a:p>
          <a:p>
            <a:pPr algn="ctr"/>
            <a:r>
              <a:rPr lang="en-GB" sz="1550" dirty="0" smtClean="0">
                <a:latin typeface="Kristen ITC" panose="03050502040202030202" pitchFamily="66" charset="0"/>
              </a:rPr>
              <a:t>Each box will need a mystery surprise, we set up 5 for each six to have a go at. </a:t>
            </a:r>
          </a:p>
          <a:p>
            <a:pPr algn="ctr"/>
            <a:r>
              <a:rPr lang="en-GB" sz="1550" dirty="0" smtClean="0">
                <a:latin typeface="Kristen ITC" panose="03050502040202030202" pitchFamily="66" charset="0"/>
              </a:rPr>
              <a:t>Box 1: Plastic Creepy Crawly, Box 2: Plastic Jungle Animal, Box 3: Fur, Box 4: Golden Syrup, Box 5: Cotton Wool Balls &amp; 3D star hidden</a:t>
            </a:r>
          </a:p>
          <a:p>
            <a:pPr algn="ctr"/>
            <a:r>
              <a:rPr lang="en-GB" sz="1550" dirty="0" smtClean="0">
                <a:latin typeface="Kristen ITC" panose="03050502040202030202" pitchFamily="66" charset="0"/>
              </a:rPr>
              <a:t>In the first 3 boxes they must guess what they are feeling and then the 4</a:t>
            </a:r>
            <a:r>
              <a:rPr lang="en-GB" sz="1550" baseline="30000" dirty="0" smtClean="0">
                <a:latin typeface="Kristen ITC" panose="03050502040202030202" pitchFamily="66" charset="0"/>
              </a:rPr>
              <a:t>th</a:t>
            </a:r>
            <a:r>
              <a:rPr lang="en-GB" sz="1550" dirty="0" smtClean="0">
                <a:latin typeface="Kristen ITC" panose="03050502040202030202" pitchFamily="66" charset="0"/>
              </a:rPr>
              <a:t> box makes it difficult to find the hidden object in box 5 as the cotton wool balls stick to their hands.</a:t>
            </a:r>
          </a:p>
          <a:p>
            <a:pPr algn="ctr"/>
            <a:r>
              <a:rPr lang="en-GB" sz="1550" dirty="0" smtClean="0">
                <a:latin typeface="Kristen ITC" panose="03050502040202030202" pitchFamily="66" charset="0"/>
              </a:rPr>
              <a:t>You could have it that Brownies earn points for every box they guess correctly and they may only do box 4 &amp; 5 if they get box 1,2 &amp; 3 correct.</a:t>
            </a:r>
          </a:p>
        </p:txBody>
      </p:sp>
    </p:spTree>
    <p:extLst>
      <p:ext uri="{BB962C8B-B14F-4D97-AF65-F5344CB8AC3E}">
        <p14:creationId xmlns:p14="http://schemas.microsoft.com/office/powerpoint/2010/main" val="39640912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620688"/>
            <a:ext cx="7920880" cy="861774"/>
          </a:xfrm>
          <a:prstGeom prst="rect">
            <a:avLst/>
          </a:prstGeom>
          <a:noFill/>
        </p:spPr>
        <p:txBody>
          <a:bodyPr wrap="square" rtlCol="0">
            <a:spAutoFit/>
          </a:bodyPr>
          <a:lstStyle/>
          <a:p>
            <a:pPr algn="ctr"/>
            <a:r>
              <a:rPr lang="en-GB" sz="5000" b="1" dirty="0" smtClean="0">
                <a:ln w="19050">
                  <a:solidFill>
                    <a:srgbClr val="1F3E00"/>
                  </a:solidFill>
                </a:ln>
                <a:solidFill>
                  <a:srgbClr val="DE0000"/>
                </a:solidFill>
                <a:latin typeface="Comic Sans MS" panose="030F0702030302020204" pitchFamily="66" charset="0"/>
              </a:rPr>
              <a:t>Crafty Crafts</a:t>
            </a:r>
            <a:endParaRPr lang="en-GB" sz="5000" b="1" dirty="0">
              <a:ln w="19050">
                <a:solidFill>
                  <a:srgbClr val="1F3E00"/>
                </a:solidFill>
              </a:ln>
              <a:solidFill>
                <a:srgbClr val="DE0000"/>
              </a:solidFill>
              <a:latin typeface="Comic Sans MS" panose="030F0702030302020204" pitchFamily="66" charset="0"/>
            </a:endParaRPr>
          </a:p>
        </p:txBody>
      </p:sp>
      <p:sp>
        <p:nvSpPr>
          <p:cNvPr id="3" name="TextBox 2"/>
          <p:cNvSpPr txBox="1"/>
          <p:nvPr/>
        </p:nvSpPr>
        <p:spPr>
          <a:xfrm>
            <a:off x="1043608" y="1617762"/>
            <a:ext cx="6984776" cy="3539430"/>
          </a:xfrm>
          <a:prstGeom prst="rect">
            <a:avLst/>
          </a:prstGeom>
          <a:noFill/>
        </p:spPr>
        <p:txBody>
          <a:bodyPr wrap="square" rtlCol="0">
            <a:spAutoFit/>
          </a:bodyPr>
          <a:lstStyle/>
          <a:p>
            <a:pPr algn="ctr"/>
            <a:r>
              <a:rPr lang="en-GB" sz="1600" dirty="0" smtClean="0">
                <a:latin typeface="Kristen ITC" panose="03050502040202030202" pitchFamily="66" charset="0"/>
              </a:rPr>
              <a:t>These activities will create a lasting item for each Brownie to take home and remind them of the fun that they enjoyed during this challenge. We particularly liked the Butterfly Photo Peg as we kept hold of them after our pack holiday and printed off a photo of the weekend for each girl to have on their pegs.</a:t>
            </a:r>
          </a:p>
          <a:p>
            <a:pPr algn="ctr"/>
            <a:endParaRPr lang="en-GB" sz="1600" dirty="0" smtClean="0">
              <a:latin typeface="Kristen ITC" panose="03050502040202030202" pitchFamily="66" charset="0"/>
            </a:endParaRPr>
          </a:p>
          <a:p>
            <a:pPr algn="ctr"/>
            <a:r>
              <a:rPr lang="en-GB" sz="1600" b="1" dirty="0" smtClean="0">
                <a:latin typeface="Kristen ITC" panose="03050502040202030202" pitchFamily="66" charset="0"/>
              </a:rPr>
              <a:t>This part of the challenge comprises:</a:t>
            </a:r>
          </a:p>
          <a:p>
            <a:pPr marL="285750" indent="-285750" algn="ctr">
              <a:buFont typeface="Arial" panose="020B0604020202020204" pitchFamily="34" charset="0"/>
              <a:buChar char="•"/>
            </a:pPr>
            <a:r>
              <a:rPr lang="en-GB" sz="1600" b="1" dirty="0" smtClean="0">
                <a:latin typeface="Kristen ITC" panose="03050502040202030202" pitchFamily="66" charset="0"/>
              </a:rPr>
              <a:t>Spinning Spiders</a:t>
            </a:r>
          </a:p>
          <a:p>
            <a:pPr marL="285750" indent="-285750" algn="ctr">
              <a:buFont typeface="Arial" panose="020B0604020202020204" pitchFamily="34" charset="0"/>
              <a:buChar char="•"/>
            </a:pPr>
            <a:r>
              <a:rPr lang="en-GB" sz="1600" b="1" dirty="0" smtClean="0">
                <a:latin typeface="Kristen ITC" panose="03050502040202030202" pitchFamily="66" charset="0"/>
              </a:rPr>
              <a:t>Paper Plate Wind Spinners</a:t>
            </a:r>
          </a:p>
          <a:p>
            <a:pPr marL="285750" indent="-285750" algn="ctr">
              <a:buFont typeface="Arial" panose="020B0604020202020204" pitchFamily="34" charset="0"/>
              <a:buChar char="•"/>
            </a:pPr>
            <a:r>
              <a:rPr lang="en-GB" sz="1600" b="1" dirty="0" smtClean="0">
                <a:latin typeface="Kristen ITC" panose="03050502040202030202" pitchFamily="66" charset="0"/>
              </a:rPr>
              <a:t>Butterfly Photo Peg</a:t>
            </a:r>
          </a:p>
          <a:p>
            <a:pPr marL="285750" indent="-285750" algn="ctr">
              <a:buFont typeface="Arial" panose="020B0604020202020204" pitchFamily="34" charset="0"/>
              <a:buChar char="•"/>
            </a:pPr>
            <a:r>
              <a:rPr lang="en-GB" sz="1600" b="1" dirty="0" smtClean="0">
                <a:latin typeface="Kristen ITC" panose="03050502040202030202" pitchFamily="66" charset="0"/>
              </a:rPr>
              <a:t>Telling the Time with Sunshine</a:t>
            </a:r>
          </a:p>
          <a:p>
            <a:pPr marL="285750" indent="-285750" algn="ctr">
              <a:buFont typeface="Arial" panose="020B0604020202020204" pitchFamily="34" charset="0"/>
              <a:buChar char="•"/>
            </a:pPr>
            <a:endParaRPr lang="en-GB" sz="1600" b="1" dirty="0" smtClean="0">
              <a:latin typeface="Kristen ITC" panose="03050502040202030202" pitchFamily="66" charset="0"/>
            </a:endParaRPr>
          </a:p>
          <a:p>
            <a:pPr algn="ctr"/>
            <a:r>
              <a:rPr lang="en-GB" sz="1600" i="1" dirty="0" smtClean="0">
                <a:latin typeface="Kristen ITC" panose="03050502040202030202" pitchFamily="66" charset="0"/>
              </a:rPr>
              <a:t>Please select at least Two activities from this area to be part of your challenge or use them all in a combination.</a:t>
            </a:r>
          </a:p>
        </p:txBody>
      </p:sp>
    </p:spTree>
    <p:extLst>
      <p:ext uri="{BB962C8B-B14F-4D97-AF65-F5344CB8AC3E}">
        <p14:creationId xmlns:p14="http://schemas.microsoft.com/office/powerpoint/2010/main" val="1609713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Rebecca Dilks\Downloads\brownie design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856984" cy="66427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9552" y="620688"/>
            <a:ext cx="7920880" cy="56886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505802" y="2050970"/>
            <a:ext cx="7920880" cy="2677656"/>
          </a:xfrm>
          <a:prstGeom prst="rect">
            <a:avLst/>
          </a:prstGeom>
          <a:noFill/>
        </p:spPr>
        <p:txBody>
          <a:bodyPr wrap="square" rtlCol="0">
            <a:spAutoFit/>
          </a:bodyPr>
          <a:lstStyle/>
          <a:p>
            <a:pPr algn="just"/>
            <a:r>
              <a:rPr lang="en-GB" sz="1400" dirty="0" smtClean="0">
                <a:latin typeface="Kristen ITC" panose="03050502040202030202" pitchFamily="66" charset="0"/>
              </a:rPr>
              <a:t>In order to complete the challenge, each Brownie must complete 1 activity from each of parts 1-4, 2 activities from part 5 plus a further 2 activities (although 1 of these may be the exploration). </a:t>
            </a:r>
          </a:p>
          <a:p>
            <a:pPr algn="just"/>
            <a:r>
              <a:rPr lang="en-GB" sz="1400" dirty="0" smtClean="0">
                <a:latin typeface="Kristen ITC" panose="03050502040202030202" pitchFamily="66" charset="0"/>
              </a:rPr>
              <a:t>You may choose to split the girls into teams to complete the activities thus allowing them the chance to earn points for completing or winning the challenges. Alternatively complete the challenge as a whole unit, non-competitively.</a:t>
            </a:r>
          </a:p>
          <a:p>
            <a:pPr algn="just"/>
            <a:endParaRPr lang="en-GB" sz="1400" dirty="0">
              <a:latin typeface="Kristen ITC" panose="03050502040202030202" pitchFamily="66" charset="0"/>
            </a:endParaRPr>
          </a:p>
          <a:p>
            <a:pPr algn="just"/>
            <a:r>
              <a:rPr lang="en-GB" sz="1400" dirty="0" smtClean="0">
                <a:latin typeface="Kristen ITC" panose="03050502040202030202" pitchFamily="66" charset="0"/>
              </a:rPr>
              <a:t>Feel free to adapt and alter any challenges in order to suit your units needs or even add some more activities in. You are welcome to visit our Pinterest board for more ideas</a:t>
            </a:r>
            <a:r>
              <a:rPr lang="en-GB" sz="1400" dirty="0">
                <a:latin typeface="Kristen ITC" panose="03050502040202030202" pitchFamily="66" charset="0"/>
              </a:rPr>
              <a:t>: </a:t>
            </a:r>
            <a:r>
              <a:rPr lang="en-GB" sz="1400" dirty="0">
                <a:latin typeface="Kristen ITC" panose="03050502040202030202" pitchFamily="66" charset="0"/>
                <a:hlinkClick r:id="rId3"/>
              </a:rPr>
              <a:t>https://uk.pinterest.com/rebeccajaynedil/im-a-brownie-get-me-out-of-here</a:t>
            </a:r>
            <a:r>
              <a:rPr lang="en-GB" sz="1400" dirty="0" smtClean="0">
                <a:latin typeface="Kristen ITC" panose="03050502040202030202" pitchFamily="66" charset="0"/>
                <a:hlinkClick r:id="rId3"/>
              </a:rPr>
              <a:t>/</a:t>
            </a:r>
            <a:r>
              <a:rPr lang="en-GB" sz="1400" dirty="0" smtClean="0">
                <a:latin typeface="Kristen ITC" panose="03050502040202030202" pitchFamily="66" charset="0"/>
              </a:rPr>
              <a:t> </a:t>
            </a:r>
          </a:p>
          <a:p>
            <a:pPr algn="just"/>
            <a:endParaRPr lang="en-GB" sz="1400" dirty="0" smtClean="0">
              <a:latin typeface="Kristen ITC" panose="03050502040202030202" pitchFamily="66" charset="0"/>
            </a:endParaRPr>
          </a:p>
          <a:p>
            <a:pPr algn="just"/>
            <a:r>
              <a:rPr lang="en-GB" sz="1400" dirty="0" smtClean="0">
                <a:latin typeface="Kristen ITC" panose="03050502040202030202" pitchFamily="66" charset="0"/>
              </a:rPr>
              <a:t>If you have any questions, comments or feedback, please get in touch via email. </a:t>
            </a:r>
          </a:p>
        </p:txBody>
      </p:sp>
      <p:sp>
        <p:nvSpPr>
          <p:cNvPr id="8" name="TextBox 7"/>
          <p:cNvSpPr txBox="1"/>
          <p:nvPr/>
        </p:nvSpPr>
        <p:spPr>
          <a:xfrm>
            <a:off x="505802" y="764704"/>
            <a:ext cx="7954630" cy="1107996"/>
          </a:xfrm>
          <a:prstGeom prst="rect">
            <a:avLst/>
          </a:prstGeom>
          <a:noFill/>
        </p:spPr>
        <p:txBody>
          <a:bodyPr wrap="square" rtlCol="0">
            <a:spAutoFit/>
          </a:bodyPr>
          <a:lstStyle/>
          <a:p>
            <a:pPr algn="ctr"/>
            <a:r>
              <a:rPr lang="en-GB" sz="6600" b="1" dirty="0" smtClean="0">
                <a:ln w="19050">
                  <a:solidFill>
                    <a:srgbClr val="1F3E00"/>
                  </a:solidFill>
                </a:ln>
                <a:solidFill>
                  <a:srgbClr val="DE0000"/>
                </a:solidFill>
                <a:latin typeface="Comic Sans MS" panose="030F0702030302020204" pitchFamily="66" charset="0"/>
              </a:rPr>
              <a:t>The Challenge</a:t>
            </a:r>
            <a:endParaRPr lang="en-GB" sz="6600" b="1" dirty="0">
              <a:ln w="19050">
                <a:solidFill>
                  <a:srgbClr val="1F3E00"/>
                </a:solidFill>
              </a:ln>
              <a:solidFill>
                <a:srgbClr val="DE0000"/>
              </a:solidFill>
              <a:latin typeface="Comic Sans MS" panose="030F0702030302020204" pitchFamily="66"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6044" y="4807030"/>
            <a:ext cx="2000395" cy="1430282"/>
          </a:xfrm>
          <a:prstGeom prst="rect">
            <a:avLst/>
          </a:prstGeom>
        </p:spPr>
      </p:pic>
    </p:spTree>
    <p:extLst>
      <p:ext uri="{BB962C8B-B14F-4D97-AF65-F5344CB8AC3E}">
        <p14:creationId xmlns:p14="http://schemas.microsoft.com/office/powerpoint/2010/main" val="18861065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620688"/>
            <a:ext cx="7920880" cy="861774"/>
          </a:xfrm>
          <a:prstGeom prst="rect">
            <a:avLst/>
          </a:prstGeom>
          <a:noFill/>
        </p:spPr>
        <p:txBody>
          <a:bodyPr wrap="square" rtlCol="0">
            <a:spAutoFit/>
          </a:bodyPr>
          <a:lstStyle/>
          <a:p>
            <a:pPr algn="ctr"/>
            <a:r>
              <a:rPr lang="en-GB" sz="5000" b="1" dirty="0" smtClean="0">
                <a:ln w="19050">
                  <a:solidFill>
                    <a:srgbClr val="1F3E00"/>
                  </a:solidFill>
                </a:ln>
                <a:solidFill>
                  <a:srgbClr val="DE0000"/>
                </a:solidFill>
                <a:latin typeface="Comic Sans MS" panose="030F0702030302020204" pitchFamily="66" charset="0"/>
              </a:rPr>
              <a:t>Spinning Spiders</a:t>
            </a:r>
            <a:endParaRPr lang="en-GB" sz="5000" b="1" dirty="0">
              <a:ln w="19050">
                <a:solidFill>
                  <a:srgbClr val="1F3E00"/>
                </a:solidFill>
              </a:ln>
              <a:solidFill>
                <a:srgbClr val="DE0000"/>
              </a:solidFill>
              <a:latin typeface="Comic Sans MS" panose="030F0702030302020204" pitchFamily="66" charset="0"/>
            </a:endParaRPr>
          </a:p>
        </p:txBody>
      </p:sp>
      <p:sp>
        <p:nvSpPr>
          <p:cNvPr id="3" name="TextBox 2"/>
          <p:cNvSpPr txBox="1"/>
          <p:nvPr/>
        </p:nvSpPr>
        <p:spPr>
          <a:xfrm>
            <a:off x="611560" y="1484784"/>
            <a:ext cx="7776864" cy="3662541"/>
          </a:xfrm>
          <a:prstGeom prst="rect">
            <a:avLst/>
          </a:prstGeom>
          <a:noFill/>
        </p:spPr>
        <p:txBody>
          <a:bodyPr wrap="square" rtlCol="0">
            <a:spAutoFit/>
          </a:bodyPr>
          <a:lstStyle/>
          <a:p>
            <a:pPr algn="ctr"/>
            <a:r>
              <a:rPr lang="en-GB" sz="1600" b="1" u="sng" dirty="0" smtClean="0">
                <a:latin typeface="Kristen ITC" panose="03050502040202030202" pitchFamily="66" charset="0"/>
              </a:rPr>
              <a:t>Each Brownie Will Require:</a:t>
            </a:r>
          </a:p>
          <a:p>
            <a:pPr algn="ctr"/>
            <a:r>
              <a:rPr lang="en-GB" sz="1600" b="1" dirty="0" smtClean="0">
                <a:latin typeface="Kristen ITC" panose="03050502040202030202" pitchFamily="66" charset="0"/>
              </a:rPr>
              <a:t>A Fork, Black Wool, Googly Eyes &amp; Pipe cleaners</a:t>
            </a:r>
            <a:endParaRPr lang="en-GB" sz="1600" b="1" dirty="0">
              <a:latin typeface="Kristen ITC" panose="03050502040202030202" pitchFamily="66" charset="0"/>
            </a:endParaRPr>
          </a:p>
          <a:p>
            <a:pPr algn="ctr"/>
            <a:r>
              <a:rPr lang="en-GB" sz="1600" dirty="0" smtClean="0">
                <a:latin typeface="Kristen ITC" panose="03050502040202030202" pitchFamily="66" charset="0"/>
              </a:rPr>
              <a:t>To Make, loop the wool around the fork until it looks like you’ve wrapped the fork full of spaghetti and you're ready to try and cram it into your mouth. Then tie a piece of wool around the middle of the wool in between the middle prongs of the fork. Once secure, cut either side of the pieces of wool before trimming the pompom for neatness. </a:t>
            </a:r>
          </a:p>
          <a:p>
            <a:pPr algn="ctr"/>
            <a:r>
              <a:rPr lang="en-GB" sz="1200" dirty="0" smtClean="0">
                <a:latin typeface="Kristen ITC" panose="03050502040202030202" pitchFamily="66" charset="0"/>
              </a:rPr>
              <a:t>(This website shows you clearly and with images how to </a:t>
            </a:r>
            <a:r>
              <a:rPr lang="en-GB" sz="1200" dirty="0">
                <a:latin typeface="Kristen ITC" panose="03050502040202030202" pitchFamily="66" charset="0"/>
              </a:rPr>
              <a:t>do this: </a:t>
            </a:r>
            <a:r>
              <a:rPr lang="en-GB" sz="1200" dirty="0">
                <a:latin typeface="Kristen ITC" panose="03050502040202030202" pitchFamily="66" charset="0"/>
                <a:hlinkClick r:id="rId2"/>
              </a:rPr>
              <a:t>http://</a:t>
            </a:r>
            <a:r>
              <a:rPr lang="en-GB" sz="1200" dirty="0" smtClean="0">
                <a:latin typeface="Kristen ITC" panose="03050502040202030202" pitchFamily="66" charset="0"/>
                <a:hlinkClick r:id="rId2"/>
              </a:rPr>
              <a:t>www.taradennis.com/Kids/pom-pom-garland.html</a:t>
            </a:r>
            <a:r>
              <a:rPr lang="en-GB" sz="1200" dirty="0" smtClean="0">
                <a:latin typeface="Kristen ITC" panose="03050502040202030202" pitchFamily="66" charset="0"/>
              </a:rPr>
              <a:t>)</a:t>
            </a:r>
          </a:p>
          <a:p>
            <a:pPr algn="ctr"/>
            <a:r>
              <a:rPr lang="en-GB" sz="1600" dirty="0" smtClean="0">
                <a:latin typeface="Kristen ITC" panose="03050502040202030202" pitchFamily="66" charset="0"/>
              </a:rPr>
              <a:t>Now you have your pompom and you can thread some pipe cleaners carefully through the middle for legs and stick on some googly eyes.</a:t>
            </a:r>
          </a:p>
          <a:p>
            <a:pPr algn="ctr"/>
            <a:endParaRPr lang="en-GB" sz="1600" dirty="0">
              <a:latin typeface="Kristen ITC" panose="03050502040202030202" pitchFamily="66" charset="0"/>
            </a:endParaRPr>
          </a:p>
          <a:p>
            <a:pPr algn="ctr"/>
            <a:r>
              <a:rPr lang="en-GB" sz="1600" dirty="0" smtClean="0">
                <a:latin typeface="Kristen ITC" panose="03050502040202030202" pitchFamily="66" charset="0"/>
              </a:rPr>
              <a:t>Additionally you could provide each Brownie with a paper plate which has its middle cut out. Give them a hole puncher to punch holes round the edge and let them thread wool through the holes to create a Spiders Web!</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717" t="41071" r="57164" b="27706"/>
          <a:stretch/>
        </p:blipFill>
        <p:spPr bwMode="auto">
          <a:xfrm>
            <a:off x="3661319" y="5085184"/>
            <a:ext cx="1821363"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63000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620688"/>
            <a:ext cx="7920880" cy="1631216"/>
          </a:xfrm>
          <a:prstGeom prst="rect">
            <a:avLst/>
          </a:prstGeom>
          <a:noFill/>
        </p:spPr>
        <p:txBody>
          <a:bodyPr wrap="square" rtlCol="0">
            <a:spAutoFit/>
          </a:bodyPr>
          <a:lstStyle/>
          <a:p>
            <a:pPr algn="ctr"/>
            <a:r>
              <a:rPr lang="en-GB" sz="5000" b="1" dirty="0" smtClean="0">
                <a:ln w="19050">
                  <a:solidFill>
                    <a:srgbClr val="1F3E00"/>
                  </a:solidFill>
                </a:ln>
                <a:solidFill>
                  <a:srgbClr val="DE0000"/>
                </a:solidFill>
                <a:latin typeface="Comic Sans MS" panose="030F0702030302020204" pitchFamily="66" charset="0"/>
              </a:rPr>
              <a:t>Paper Plate Wind Spinners</a:t>
            </a:r>
            <a:endParaRPr lang="en-GB" sz="5000" b="1" dirty="0">
              <a:ln w="19050">
                <a:solidFill>
                  <a:srgbClr val="1F3E00"/>
                </a:solidFill>
              </a:ln>
              <a:solidFill>
                <a:srgbClr val="DE0000"/>
              </a:solidFill>
              <a:latin typeface="Comic Sans MS" panose="030F0702030302020204" pitchFamily="66" charset="0"/>
            </a:endParaRPr>
          </a:p>
        </p:txBody>
      </p:sp>
      <p:sp>
        <p:nvSpPr>
          <p:cNvPr id="3" name="TextBox 2"/>
          <p:cNvSpPr txBox="1"/>
          <p:nvPr/>
        </p:nvSpPr>
        <p:spPr>
          <a:xfrm>
            <a:off x="1043608" y="2265834"/>
            <a:ext cx="6984776" cy="1323439"/>
          </a:xfrm>
          <a:prstGeom prst="rect">
            <a:avLst/>
          </a:prstGeom>
          <a:noFill/>
        </p:spPr>
        <p:txBody>
          <a:bodyPr wrap="square" rtlCol="0">
            <a:spAutoFit/>
          </a:bodyPr>
          <a:lstStyle/>
          <a:p>
            <a:pPr algn="ctr"/>
            <a:r>
              <a:rPr lang="en-GB" sz="2000" dirty="0" smtClean="0">
                <a:latin typeface="Kristen ITC" panose="03050502040202030202" pitchFamily="66" charset="0"/>
              </a:rPr>
              <a:t>You can either pre-draw a spiral onto a paper plate or allow each Brownie to do it herself. The spiral must then be cut and decorated. Then make a hole in the centre and attach some string in order to hang it up.</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2266" y="3565011"/>
            <a:ext cx="1827460" cy="2744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21716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620688"/>
            <a:ext cx="7920880" cy="861774"/>
          </a:xfrm>
          <a:prstGeom prst="rect">
            <a:avLst/>
          </a:prstGeom>
          <a:noFill/>
        </p:spPr>
        <p:txBody>
          <a:bodyPr wrap="square" rtlCol="0">
            <a:spAutoFit/>
          </a:bodyPr>
          <a:lstStyle/>
          <a:p>
            <a:pPr algn="ctr"/>
            <a:r>
              <a:rPr lang="en-GB" sz="5000" b="1" dirty="0" smtClean="0">
                <a:ln w="19050">
                  <a:solidFill>
                    <a:srgbClr val="1F3E00"/>
                  </a:solidFill>
                </a:ln>
                <a:solidFill>
                  <a:srgbClr val="DE0000"/>
                </a:solidFill>
                <a:latin typeface="Comic Sans MS" panose="030F0702030302020204" pitchFamily="66" charset="0"/>
              </a:rPr>
              <a:t>Butterfly Photo Peg</a:t>
            </a:r>
            <a:endParaRPr lang="en-GB" sz="5000" b="1" dirty="0">
              <a:ln w="19050">
                <a:solidFill>
                  <a:srgbClr val="1F3E00"/>
                </a:solidFill>
              </a:ln>
              <a:solidFill>
                <a:srgbClr val="DE0000"/>
              </a:solidFill>
              <a:latin typeface="Comic Sans MS" panose="030F0702030302020204" pitchFamily="66" charset="0"/>
            </a:endParaRPr>
          </a:p>
        </p:txBody>
      </p:sp>
      <p:sp>
        <p:nvSpPr>
          <p:cNvPr id="3" name="TextBox 2"/>
          <p:cNvSpPr txBox="1"/>
          <p:nvPr/>
        </p:nvSpPr>
        <p:spPr>
          <a:xfrm>
            <a:off x="1043608" y="1617762"/>
            <a:ext cx="6984776" cy="2308324"/>
          </a:xfrm>
          <a:prstGeom prst="rect">
            <a:avLst/>
          </a:prstGeom>
          <a:noFill/>
        </p:spPr>
        <p:txBody>
          <a:bodyPr wrap="square" rtlCol="0">
            <a:spAutoFit/>
          </a:bodyPr>
          <a:lstStyle/>
          <a:p>
            <a:pPr algn="ctr"/>
            <a:r>
              <a:rPr lang="en-GB" sz="1600" b="1" dirty="0" smtClean="0">
                <a:latin typeface="Kristen ITC" panose="03050502040202030202" pitchFamily="66" charset="0"/>
              </a:rPr>
              <a:t>You will need: Wooden Clip Pegs, Foam or Card, Googly Eyes and Pipe Cleaners. </a:t>
            </a:r>
          </a:p>
          <a:p>
            <a:pPr algn="ctr"/>
            <a:r>
              <a:rPr lang="en-GB" sz="1600" dirty="0" smtClean="0">
                <a:latin typeface="Kristen ITC" panose="03050502040202030202" pitchFamily="66" charset="0"/>
              </a:rPr>
              <a:t>Decorate the body with mini-pompoms or sequins or glitter or felt tips then add googly eyes at the top and pipe cleaners for antennae.</a:t>
            </a:r>
          </a:p>
          <a:p>
            <a:pPr algn="ctr"/>
            <a:r>
              <a:rPr lang="en-GB" sz="1600" dirty="0" smtClean="0">
                <a:latin typeface="Kristen ITC" panose="03050502040202030202" pitchFamily="66" charset="0"/>
              </a:rPr>
              <a:t>Cut out wing shapes from either card or foam and stick these on top of the peg once decorated.</a:t>
            </a:r>
          </a:p>
          <a:p>
            <a:pPr algn="ctr"/>
            <a:endParaRPr lang="en-GB" sz="1600" dirty="0">
              <a:latin typeface="Kristen ITC" panose="03050502040202030202" pitchFamily="66" charset="0"/>
            </a:endParaRPr>
          </a:p>
          <a:p>
            <a:pPr algn="ctr"/>
            <a:r>
              <a:rPr lang="en-GB" sz="1600" dirty="0" smtClean="0">
                <a:latin typeface="Kristen ITC" panose="03050502040202030202" pitchFamily="66" charset="0"/>
              </a:rPr>
              <a:t>You could also provide magnetic spots so that these can be hung on the Brownies fridges at home.</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582" b="7414"/>
          <a:stretch/>
        </p:blipFill>
        <p:spPr bwMode="auto">
          <a:xfrm>
            <a:off x="3563888" y="3898492"/>
            <a:ext cx="2172444" cy="2410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21924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620688"/>
            <a:ext cx="7920880" cy="1631216"/>
          </a:xfrm>
          <a:prstGeom prst="rect">
            <a:avLst/>
          </a:prstGeom>
          <a:noFill/>
        </p:spPr>
        <p:txBody>
          <a:bodyPr wrap="square" rtlCol="0">
            <a:spAutoFit/>
          </a:bodyPr>
          <a:lstStyle/>
          <a:p>
            <a:pPr algn="ctr"/>
            <a:r>
              <a:rPr lang="en-GB" sz="5000" b="1" dirty="0" smtClean="0">
                <a:ln w="19050">
                  <a:solidFill>
                    <a:srgbClr val="1F3E00"/>
                  </a:solidFill>
                </a:ln>
                <a:solidFill>
                  <a:srgbClr val="DE0000"/>
                </a:solidFill>
                <a:latin typeface="Comic Sans MS" panose="030F0702030302020204" pitchFamily="66" charset="0"/>
              </a:rPr>
              <a:t>Telling the Time with Sunshine</a:t>
            </a:r>
            <a:endParaRPr lang="en-GB" sz="5000" b="1" dirty="0">
              <a:ln w="19050">
                <a:solidFill>
                  <a:srgbClr val="1F3E00"/>
                </a:solidFill>
              </a:ln>
              <a:solidFill>
                <a:srgbClr val="DE0000"/>
              </a:solidFill>
              <a:latin typeface="Comic Sans MS" panose="030F0702030302020204" pitchFamily="66" charset="0"/>
            </a:endParaRPr>
          </a:p>
        </p:txBody>
      </p:sp>
      <p:sp>
        <p:nvSpPr>
          <p:cNvPr id="3" name="TextBox 2"/>
          <p:cNvSpPr txBox="1"/>
          <p:nvPr/>
        </p:nvSpPr>
        <p:spPr>
          <a:xfrm>
            <a:off x="539552" y="2193826"/>
            <a:ext cx="6192689" cy="3754874"/>
          </a:xfrm>
          <a:prstGeom prst="rect">
            <a:avLst/>
          </a:prstGeom>
          <a:noFill/>
        </p:spPr>
        <p:txBody>
          <a:bodyPr wrap="square" rtlCol="0">
            <a:spAutoFit/>
          </a:bodyPr>
          <a:lstStyle/>
          <a:p>
            <a:pPr algn="ctr"/>
            <a:r>
              <a:rPr lang="en-GB" sz="1400" dirty="0" smtClean="0">
                <a:latin typeface="Kristen ITC" panose="03050502040202030202" pitchFamily="66" charset="0"/>
              </a:rPr>
              <a:t>One of the worst things a Brownie can nag you for is the time. You hope that you are providing exciting and enjoying activities and that will stop them from contemplating the time. Although on Pack Holiday nagging for the time usually means they are wondering when they will be eating next!</a:t>
            </a:r>
          </a:p>
          <a:p>
            <a:pPr algn="ctr"/>
            <a:r>
              <a:rPr lang="en-GB" sz="1400" dirty="0" smtClean="0">
                <a:latin typeface="Kristen ITC" panose="03050502040202030202" pitchFamily="66" charset="0"/>
              </a:rPr>
              <a:t>This method of telling the time will intrigue the Brownies and should you have a nice fine day it will be perfect for them to keep checking.</a:t>
            </a:r>
          </a:p>
          <a:p>
            <a:pPr algn="ctr"/>
            <a:r>
              <a:rPr lang="en-GB" sz="1400" dirty="0" smtClean="0">
                <a:latin typeface="Kristen ITC" panose="03050502040202030202" pitchFamily="66" charset="0"/>
              </a:rPr>
              <a:t>You can let the Brownies complete this independently or in pairs. </a:t>
            </a:r>
          </a:p>
          <a:p>
            <a:pPr algn="ctr"/>
            <a:r>
              <a:rPr lang="en-GB" sz="1400" b="1" dirty="0" smtClean="0">
                <a:latin typeface="Kristen ITC" panose="03050502040202030202" pitchFamily="66" charset="0"/>
              </a:rPr>
              <a:t>You will need:</a:t>
            </a:r>
          </a:p>
          <a:p>
            <a:pPr algn="ctr"/>
            <a:r>
              <a:rPr lang="en-GB" sz="1400" b="1" dirty="0" smtClean="0">
                <a:latin typeface="Kristen ITC" panose="03050502040202030202" pitchFamily="66" charset="0"/>
              </a:rPr>
              <a:t>Paper Plates, Straws, Sellotape and Felt Tips (or other decorating materials)</a:t>
            </a:r>
          </a:p>
          <a:p>
            <a:pPr algn="ctr"/>
            <a:r>
              <a:rPr lang="en-GB" sz="1400" dirty="0" smtClean="0">
                <a:latin typeface="Kristen ITC" panose="03050502040202030202" pitchFamily="66" charset="0"/>
              </a:rPr>
              <a:t>Draw 12 marks onto the paper plate – these will signify the 12 numbers on a clock and decorate around these.</a:t>
            </a:r>
          </a:p>
          <a:p>
            <a:pPr algn="ctr"/>
            <a:r>
              <a:rPr lang="en-GB" sz="1400" dirty="0" smtClean="0">
                <a:latin typeface="Kristen ITC" panose="03050502040202030202" pitchFamily="66" charset="0"/>
              </a:rPr>
              <a:t>Next, punch a hole in the middle of the plate and insert a straw – sellotape this in place with the bendy bit coming through the hole.</a:t>
            </a:r>
          </a:p>
          <a:p>
            <a:pPr algn="ctr"/>
            <a:r>
              <a:rPr lang="en-GB" sz="1400" dirty="0" smtClean="0">
                <a:latin typeface="Kristen ITC" panose="03050502040202030202" pitchFamily="66" charset="0"/>
              </a:rPr>
              <a:t>Find a sunny spot and place the dial on the ground and watch where the shadow of the straw falls.</a:t>
            </a:r>
            <a:endParaRPr lang="en-GB" sz="1400" dirty="0">
              <a:latin typeface="Kristen ITC" panose="03050502040202030202" pitchFamily="66" charset="0"/>
            </a:endParaRPr>
          </a:p>
        </p:txBody>
      </p:sp>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52" b="100000" l="0" r="100000"/>
                    </a14:imgEffect>
                  </a14:imgLayer>
                </a14:imgProps>
              </a:ext>
              <a:ext uri="{28A0092B-C50C-407E-A947-70E740481C1C}">
                <a14:useLocalDpi xmlns:a14="http://schemas.microsoft.com/office/drawing/2010/main" val="0"/>
              </a:ext>
            </a:extLst>
          </a:blip>
          <a:srcRect/>
          <a:stretch>
            <a:fillRect/>
          </a:stretch>
        </p:blipFill>
        <p:spPr bwMode="auto">
          <a:xfrm>
            <a:off x="6732241" y="4105875"/>
            <a:ext cx="1728192" cy="1915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99192" l="116" r="100000"/>
                    </a14:imgEffect>
                  </a14:imgLayer>
                </a14:imgProps>
              </a:ext>
              <a:ext uri="{28A0092B-C50C-407E-A947-70E740481C1C}">
                <a14:useLocalDpi xmlns:a14="http://schemas.microsoft.com/office/drawing/2010/main" val="0"/>
              </a:ext>
            </a:extLst>
          </a:blip>
          <a:srcRect/>
          <a:stretch>
            <a:fillRect/>
          </a:stretch>
        </p:blipFill>
        <p:spPr bwMode="auto">
          <a:xfrm>
            <a:off x="6732241" y="2161127"/>
            <a:ext cx="1724731" cy="1728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1586" t="37966" r="22008" b="31017"/>
          <a:stretch/>
        </p:blipFill>
        <p:spPr bwMode="auto">
          <a:xfrm>
            <a:off x="7110108" y="2821018"/>
            <a:ext cx="972457" cy="535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21718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620688"/>
            <a:ext cx="7920880" cy="861774"/>
          </a:xfrm>
          <a:prstGeom prst="rect">
            <a:avLst/>
          </a:prstGeom>
          <a:noFill/>
        </p:spPr>
        <p:txBody>
          <a:bodyPr wrap="square" rtlCol="0">
            <a:spAutoFit/>
          </a:bodyPr>
          <a:lstStyle/>
          <a:p>
            <a:pPr algn="ctr"/>
            <a:r>
              <a:rPr lang="en-GB" sz="5000" b="1" dirty="0" smtClean="0">
                <a:ln w="19050">
                  <a:solidFill>
                    <a:srgbClr val="1F3E00"/>
                  </a:solidFill>
                </a:ln>
                <a:solidFill>
                  <a:srgbClr val="DE0000"/>
                </a:solidFill>
                <a:latin typeface="Comic Sans MS" panose="030F0702030302020204" pitchFamily="66" charset="0"/>
              </a:rPr>
              <a:t>Big Brownie Challenges</a:t>
            </a:r>
            <a:endParaRPr lang="en-GB" sz="5000" b="1" dirty="0">
              <a:ln w="19050">
                <a:solidFill>
                  <a:srgbClr val="1F3E00"/>
                </a:solidFill>
              </a:ln>
              <a:solidFill>
                <a:srgbClr val="DE0000"/>
              </a:solidFill>
              <a:latin typeface="Comic Sans MS" panose="030F0702030302020204" pitchFamily="66" charset="0"/>
            </a:endParaRPr>
          </a:p>
        </p:txBody>
      </p:sp>
      <p:sp>
        <p:nvSpPr>
          <p:cNvPr id="3" name="TextBox 2"/>
          <p:cNvSpPr txBox="1"/>
          <p:nvPr/>
        </p:nvSpPr>
        <p:spPr>
          <a:xfrm>
            <a:off x="539552" y="1405800"/>
            <a:ext cx="7920880" cy="4832092"/>
          </a:xfrm>
          <a:prstGeom prst="rect">
            <a:avLst/>
          </a:prstGeom>
          <a:noFill/>
        </p:spPr>
        <p:txBody>
          <a:bodyPr wrap="square" rtlCol="0">
            <a:spAutoFit/>
          </a:bodyPr>
          <a:lstStyle/>
          <a:p>
            <a:pPr algn="ctr"/>
            <a:r>
              <a:rPr lang="en-GB" sz="1400" dirty="0" smtClean="0">
                <a:latin typeface="Kristen ITC" panose="03050502040202030202" pitchFamily="66" charset="0"/>
              </a:rPr>
              <a:t>These activities will get the Brownies working collectively together, boggle their minds in some cases and encourage them to get active while having fun.</a:t>
            </a:r>
          </a:p>
          <a:p>
            <a:pPr algn="ctr"/>
            <a:r>
              <a:rPr lang="en-GB" sz="1400" dirty="0" smtClean="0">
                <a:latin typeface="Kristen ITC" panose="03050502040202030202" pitchFamily="66" charset="0"/>
              </a:rPr>
              <a:t>This part of the challenge comprises:</a:t>
            </a:r>
          </a:p>
          <a:p>
            <a:pPr algn="ctr"/>
            <a:endParaRPr lang="en-GB" sz="1400" dirty="0" smtClean="0">
              <a:latin typeface="Kristen ITC" panose="03050502040202030202" pitchFamily="66" charset="0"/>
            </a:endParaRPr>
          </a:p>
          <a:p>
            <a:pPr algn="ctr"/>
            <a:endParaRPr lang="en-GB" sz="1400" dirty="0">
              <a:latin typeface="Kristen ITC" panose="03050502040202030202" pitchFamily="66" charset="0"/>
            </a:endParaRPr>
          </a:p>
          <a:p>
            <a:pPr algn="ctr"/>
            <a:endParaRPr lang="en-GB" sz="1400" dirty="0" smtClean="0">
              <a:latin typeface="Kristen ITC" panose="03050502040202030202" pitchFamily="66" charset="0"/>
            </a:endParaRPr>
          </a:p>
          <a:p>
            <a:pPr algn="ctr"/>
            <a:endParaRPr lang="en-GB" sz="1400" dirty="0">
              <a:latin typeface="Kristen ITC" panose="03050502040202030202" pitchFamily="66" charset="0"/>
            </a:endParaRPr>
          </a:p>
          <a:p>
            <a:pPr algn="ctr"/>
            <a:endParaRPr lang="en-GB" sz="1400" dirty="0" smtClean="0">
              <a:latin typeface="Kristen ITC" panose="03050502040202030202" pitchFamily="66" charset="0"/>
            </a:endParaRPr>
          </a:p>
          <a:p>
            <a:pPr algn="ctr"/>
            <a:endParaRPr lang="en-GB" sz="1400" dirty="0">
              <a:latin typeface="Kristen ITC" panose="03050502040202030202" pitchFamily="66" charset="0"/>
            </a:endParaRPr>
          </a:p>
          <a:p>
            <a:pPr algn="ctr"/>
            <a:endParaRPr lang="en-GB" sz="1400" dirty="0" smtClean="0">
              <a:latin typeface="Kristen ITC" panose="03050502040202030202" pitchFamily="66" charset="0"/>
            </a:endParaRPr>
          </a:p>
          <a:p>
            <a:pPr algn="ctr"/>
            <a:endParaRPr lang="en-GB" sz="1400" dirty="0">
              <a:latin typeface="Kristen ITC" panose="03050502040202030202" pitchFamily="66" charset="0"/>
            </a:endParaRPr>
          </a:p>
          <a:p>
            <a:pPr algn="ctr"/>
            <a:endParaRPr lang="en-GB" sz="1400" dirty="0" smtClean="0">
              <a:latin typeface="Kristen ITC" panose="03050502040202030202" pitchFamily="66" charset="0"/>
            </a:endParaRPr>
          </a:p>
          <a:p>
            <a:pPr algn="ctr"/>
            <a:endParaRPr lang="en-GB" sz="1400" dirty="0">
              <a:latin typeface="Kristen ITC" panose="03050502040202030202" pitchFamily="66" charset="0"/>
            </a:endParaRPr>
          </a:p>
          <a:p>
            <a:pPr algn="ctr"/>
            <a:endParaRPr lang="en-GB" sz="1400" dirty="0" smtClean="0">
              <a:latin typeface="Kristen ITC" panose="03050502040202030202" pitchFamily="66" charset="0"/>
            </a:endParaRPr>
          </a:p>
          <a:p>
            <a:pPr algn="ctr"/>
            <a:endParaRPr lang="en-GB" sz="1400" dirty="0" smtClean="0">
              <a:latin typeface="Kristen ITC" panose="03050502040202030202" pitchFamily="66" charset="0"/>
            </a:endParaRPr>
          </a:p>
          <a:p>
            <a:pPr algn="ctr"/>
            <a:r>
              <a:rPr lang="en-GB" sz="1400" dirty="0" smtClean="0">
                <a:latin typeface="Kristen ITC" panose="03050502040202030202" pitchFamily="66" charset="0"/>
              </a:rPr>
              <a:t>These challenges may be completed on an activity day, or on camp/pack holiday or even in a normal session providing you have space/outdoor access. You may choose to let the Brownies complete these in their sixes/groups allowing them to earn points, or simply use them as games.</a:t>
            </a:r>
            <a:endParaRPr lang="en-GB" sz="1400" dirty="0">
              <a:latin typeface="Kristen ITC" panose="03050502040202030202" pitchFamily="66" charset="0"/>
            </a:endParaRPr>
          </a:p>
          <a:p>
            <a:pPr algn="ctr"/>
            <a:endParaRPr lang="en-GB" sz="1400" dirty="0" smtClean="0">
              <a:latin typeface="Kristen ITC" panose="03050502040202030202" pitchFamily="66" charset="0"/>
            </a:endParaRPr>
          </a:p>
          <a:p>
            <a:pPr algn="ctr"/>
            <a:r>
              <a:rPr lang="en-GB" sz="1400" i="1" dirty="0" smtClean="0">
                <a:latin typeface="Kristen ITC" panose="03050502040202030202" pitchFamily="66" charset="0"/>
              </a:rPr>
              <a:t>Please select at least Two activities from this area to be part of your challenge or use them all in a combination.</a:t>
            </a:r>
          </a:p>
        </p:txBody>
      </p:sp>
      <p:graphicFrame>
        <p:nvGraphicFramePr>
          <p:cNvPr id="4" name="Table 3"/>
          <p:cNvGraphicFramePr>
            <a:graphicFrameLocks noGrp="1"/>
          </p:cNvGraphicFramePr>
          <p:nvPr>
            <p:extLst>
              <p:ext uri="{D42A27DB-BD31-4B8C-83A1-F6EECF244321}">
                <p14:modId xmlns:p14="http://schemas.microsoft.com/office/powerpoint/2010/main" val="2302420733"/>
              </p:ext>
            </p:extLst>
          </p:nvPr>
        </p:nvGraphicFramePr>
        <p:xfrm>
          <a:off x="546352" y="2157841"/>
          <a:ext cx="7914080" cy="2286000"/>
        </p:xfrm>
        <a:graphic>
          <a:graphicData uri="http://schemas.openxmlformats.org/drawingml/2006/table">
            <a:tbl>
              <a:tblPr firstRow="1" bandRow="1">
                <a:tableStyleId>{2D5ABB26-0587-4C30-8999-92F81FD0307C}</a:tableStyleId>
              </a:tblPr>
              <a:tblGrid>
                <a:gridCol w="3957040"/>
                <a:gridCol w="3957040"/>
              </a:tblGrid>
              <a:tr h="370840">
                <a:tc>
                  <a:txBody>
                    <a:bodyPr/>
                    <a:lstStyle/>
                    <a:p>
                      <a:pPr algn="ctr"/>
                      <a:r>
                        <a:rPr lang="en-GB" dirty="0" smtClean="0">
                          <a:latin typeface="Kristen ITC" panose="03050502040202030202" pitchFamily="66" charset="0"/>
                        </a:rPr>
                        <a:t>Dingo Dollars Water Challenge</a:t>
                      </a:r>
                    </a:p>
                    <a:p>
                      <a:pPr algn="ctr"/>
                      <a:r>
                        <a:rPr lang="en-GB" dirty="0" smtClean="0">
                          <a:latin typeface="Kristen ITC" panose="03050502040202030202" pitchFamily="66" charset="0"/>
                        </a:rPr>
                        <a:t>Scavenger Hunt</a:t>
                      </a:r>
                    </a:p>
                    <a:p>
                      <a:pPr algn="ctr"/>
                      <a:r>
                        <a:rPr lang="en-GB" dirty="0" smtClean="0">
                          <a:latin typeface="Kristen ITC" panose="03050502040202030202" pitchFamily="66" charset="0"/>
                        </a:rPr>
                        <a:t>Jungle Art</a:t>
                      </a:r>
                    </a:p>
                    <a:p>
                      <a:pPr algn="ctr"/>
                      <a:r>
                        <a:rPr lang="en-GB" dirty="0" smtClean="0">
                          <a:latin typeface="Kristen ITC" panose="03050502040202030202" pitchFamily="66" charset="0"/>
                        </a:rPr>
                        <a:t>Afforestation/Deforestation</a:t>
                      </a:r>
                    </a:p>
                    <a:p>
                      <a:pPr algn="ctr"/>
                      <a:r>
                        <a:rPr lang="en-GB" dirty="0" smtClean="0">
                          <a:latin typeface="Kristen ITC" panose="03050502040202030202" pitchFamily="66" charset="0"/>
                        </a:rPr>
                        <a:t>Bash a Bug</a:t>
                      </a:r>
                    </a:p>
                    <a:p>
                      <a:pPr algn="ctr"/>
                      <a:r>
                        <a:rPr lang="en-GB" dirty="0" smtClean="0">
                          <a:latin typeface="Kristen ITC" panose="03050502040202030202" pitchFamily="66" charset="0"/>
                        </a:rPr>
                        <a:t>Balloon Ping Pong</a:t>
                      </a:r>
                    </a:p>
                    <a:p>
                      <a:pPr algn="ctr"/>
                      <a:r>
                        <a:rPr lang="en-GB" dirty="0" smtClean="0">
                          <a:latin typeface="Kristen ITC" panose="03050502040202030202" pitchFamily="66" charset="0"/>
                        </a:rPr>
                        <a:t>Balloon Volleyball</a:t>
                      </a:r>
                    </a:p>
                    <a:p>
                      <a:pPr algn="ctr"/>
                      <a:r>
                        <a:rPr lang="en-GB" dirty="0" smtClean="0">
                          <a:latin typeface="Kristen ITC" panose="03050502040202030202" pitchFamily="66" charset="0"/>
                        </a:rPr>
                        <a:t>Frog Tag</a:t>
                      </a:r>
                    </a:p>
                  </a:txBody>
                  <a:tcPr/>
                </a:tc>
                <a:tc>
                  <a:txBody>
                    <a:bodyPr/>
                    <a:lstStyle/>
                    <a:p>
                      <a:pPr algn="ctr"/>
                      <a:r>
                        <a:rPr lang="en-GB" dirty="0" smtClean="0">
                          <a:latin typeface="Kristen ITC" panose="03050502040202030202" pitchFamily="66" charset="0"/>
                        </a:rPr>
                        <a:t>Snake Egg Hunt</a:t>
                      </a:r>
                    </a:p>
                    <a:p>
                      <a:pPr algn="ctr"/>
                      <a:r>
                        <a:rPr lang="en-GB" dirty="0" smtClean="0">
                          <a:latin typeface="Kristen ITC" panose="03050502040202030202" pitchFamily="66" charset="0"/>
                        </a:rPr>
                        <a:t>Frozen T Shirt Challenge</a:t>
                      </a:r>
                    </a:p>
                    <a:p>
                      <a:pPr algn="ctr"/>
                      <a:r>
                        <a:rPr lang="en-GB" dirty="0" smtClean="0">
                          <a:latin typeface="Kristen ITC" panose="03050502040202030202" pitchFamily="66" charset="0"/>
                        </a:rPr>
                        <a:t>Elephant Bulldozing</a:t>
                      </a:r>
                    </a:p>
                    <a:p>
                      <a:pPr algn="ctr"/>
                      <a:r>
                        <a:rPr lang="en-GB" dirty="0" smtClean="0">
                          <a:latin typeface="Kristen ITC" panose="03050502040202030202" pitchFamily="66" charset="0"/>
                        </a:rPr>
                        <a:t>Plane Crash</a:t>
                      </a:r>
                    </a:p>
                    <a:p>
                      <a:pPr algn="ctr"/>
                      <a:r>
                        <a:rPr lang="en-GB" dirty="0" smtClean="0">
                          <a:latin typeface="Kristen ITC" panose="03050502040202030202" pitchFamily="66" charset="0"/>
                        </a:rPr>
                        <a:t>Cup on a String</a:t>
                      </a:r>
                    </a:p>
                    <a:p>
                      <a:pPr algn="ctr"/>
                      <a:r>
                        <a:rPr lang="en-GB" dirty="0" smtClean="0">
                          <a:latin typeface="Kristen ITC" panose="03050502040202030202" pitchFamily="66" charset="0"/>
                        </a:rPr>
                        <a:t>Human Newspaper Snake</a:t>
                      </a:r>
                    </a:p>
                    <a:p>
                      <a:pPr algn="ctr"/>
                      <a:r>
                        <a:rPr lang="en-GB" dirty="0" smtClean="0">
                          <a:latin typeface="Kristen ITC" panose="03050502040202030202" pitchFamily="66" charset="0"/>
                        </a:rPr>
                        <a:t>Life on a Leaf</a:t>
                      </a:r>
                    </a:p>
                  </a:txBody>
                  <a:tcPr/>
                </a:tc>
              </a:tr>
            </a:tbl>
          </a:graphicData>
        </a:graphic>
      </p:graphicFrame>
    </p:spTree>
    <p:extLst>
      <p:ext uri="{BB962C8B-B14F-4D97-AF65-F5344CB8AC3E}">
        <p14:creationId xmlns:p14="http://schemas.microsoft.com/office/powerpoint/2010/main" val="37595708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620688"/>
            <a:ext cx="7920880" cy="707886"/>
          </a:xfrm>
          <a:prstGeom prst="rect">
            <a:avLst/>
          </a:prstGeom>
          <a:noFill/>
        </p:spPr>
        <p:txBody>
          <a:bodyPr wrap="square" rtlCol="0">
            <a:spAutoFit/>
          </a:bodyPr>
          <a:lstStyle/>
          <a:p>
            <a:pPr algn="ctr"/>
            <a:r>
              <a:rPr lang="en-GB" sz="4000" b="1" dirty="0" smtClean="0">
                <a:ln w="19050">
                  <a:solidFill>
                    <a:srgbClr val="1F3E00"/>
                  </a:solidFill>
                </a:ln>
                <a:solidFill>
                  <a:srgbClr val="DE0000"/>
                </a:solidFill>
                <a:latin typeface="Comic Sans MS" panose="030F0702030302020204" pitchFamily="66" charset="0"/>
              </a:rPr>
              <a:t>Dingo Dollars Water Challenge</a:t>
            </a:r>
            <a:endParaRPr lang="en-GB" sz="4000" b="1" dirty="0">
              <a:ln w="19050">
                <a:solidFill>
                  <a:srgbClr val="1F3E00"/>
                </a:solidFill>
              </a:ln>
              <a:solidFill>
                <a:srgbClr val="DE0000"/>
              </a:solidFill>
              <a:latin typeface="Comic Sans MS" panose="030F0702030302020204" pitchFamily="66" charset="0"/>
            </a:endParaRPr>
          </a:p>
        </p:txBody>
      </p:sp>
      <p:sp>
        <p:nvSpPr>
          <p:cNvPr id="6" name="TextBox 5"/>
          <p:cNvSpPr txBox="1"/>
          <p:nvPr/>
        </p:nvSpPr>
        <p:spPr>
          <a:xfrm>
            <a:off x="611560" y="1484784"/>
            <a:ext cx="7776864" cy="4870564"/>
          </a:xfrm>
          <a:prstGeom prst="rect">
            <a:avLst/>
          </a:prstGeom>
          <a:noFill/>
        </p:spPr>
        <p:txBody>
          <a:bodyPr wrap="square" rtlCol="0">
            <a:spAutoFit/>
          </a:bodyPr>
          <a:lstStyle/>
          <a:p>
            <a:pPr algn="just"/>
            <a:r>
              <a:rPr lang="en-GB" b="1" u="sng" dirty="0" smtClean="0">
                <a:latin typeface="Kristen ITC" panose="03050502040202030202" pitchFamily="66" charset="0"/>
                <a:cs typeface="Times New Roman" panose="02020603050405020304" pitchFamily="18" charset="0"/>
              </a:rPr>
              <a:t>Each Six Will Need:</a:t>
            </a:r>
          </a:p>
          <a:p>
            <a:pPr algn="just"/>
            <a:r>
              <a:rPr lang="en-GB" dirty="0" smtClean="0">
                <a:latin typeface="Kristen ITC" panose="03050502040202030202" pitchFamily="66" charset="0"/>
                <a:cs typeface="Times New Roman" panose="02020603050405020304" pitchFamily="18" charset="0"/>
              </a:rPr>
              <a:t>Tube with holes in (perhaps drain pipe)</a:t>
            </a:r>
          </a:p>
          <a:p>
            <a:pPr algn="just"/>
            <a:r>
              <a:rPr lang="en-GB" dirty="0" smtClean="0">
                <a:latin typeface="Kristen ITC" panose="03050502040202030202" pitchFamily="66" charset="0"/>
                <a:cs typeface="Times New Roman" panose="02020603050405020304" pitchFamily="18" charset="0"/>
              </a:rPr>
              <a:t>Plastic Bottles with Holes in the bottom or tubing cut in half</a:t>
            </a:r>
          </a:p>
          <a:p>
            <a:pPr algn="just"/>
            <a:r>
              <a:rPr lang="en-GB" dirty="0" smtClean="0">
                <a:latin typeface="Kristen ITC" panose="03050502040202030202" pitchFamily="66" charset="0"/>
                <a:cs typeface="Times New Roman" panose="02020603050405020304" pitchFamily="18" charset="0"/>
              </a:rPr>
              <a:t>3D star (salt dough or balloon weight)</a:t>
            </a:r>
          </a:p>
          <a:p>
            <a:pPr algn="just"/>
            <a:r>
              <a:rPr lang="en-GB" dirty="0" smtClean="0">
                <a:latin typeface="Kristen ITC" panose="03050502040202030202" pitchFamily="66" charset="0"/>
                <a:cs typeface="Times New Roman" panose="02020603050405020304" pitchFamily="18" charset="0"/>
              </a:rPr>
              <a:t>Large container of water</a:t>
            </a:r>
          </a:p>
          <a:p>
            <a:pPr algn="just"/>
            <a:endParaRPr lang="en-GB" sz="1050" dirty="0" smtClean="0">
              <a:latin typeface="Kristen ITC" panose="03050502040202030202" pitchFamily="66" charset="0"/>
              <a:cs typeface="Times New Roman" panose="02020603050405020304" pitchFamily="18" charset="0"/>
            </a:endParaRPr>
          </a:p>
          <a:p>
            <a:pPr algn="just"/>
            <a:r>
              <a:rPr lang="en-GB" dirty="0" smtClean="0">
                <a:latin typeface="Kristen ITC" panose="03050502040202030202" pitchFamily="66" charset="0"/>
                <a:cs typeface="Times New Roman" panose="02020603050405020304" pitchFamily="18" charset="0"/>
              </a:rPr>
              <a:t>The Brownies are split into their sixes and are required to transport water from a water container into a tube in order to raise the star up from the bottom so that they can reach it at the top. This is a race to see who can fill it up the quickest while keeping the most water.</a:t>
            </a:r>
          </a:p>
          <a:p>
            <a:pPr algn="just"/>
            <a:endParaRPr lang="en-GB" sz="1050" dirty="0" smtClean="0">
              <a:latin typeface="Kristen ITC" panose="03050502040202030202" pitchFamily="66" charset="0"/>
              <a:cs typeface="Times New Roman" panose="02020603050405020304" pitchFamily="18" charset="0"/>
            </a:endParaRPr>
          </a:p>
          <a:p>
            <a:pPr algn="just"/>
            <a:r>
              <a:rPr lang="en-GB" dirty="0" smtClean="0">
                <a:latin typeface="Kristen ITC" panose="03050502040202030202" pitchFamily="66" charset="0"/>
                <a:cs typeface="Times New Roman" panose="02020603050405020304" pitchFamily="18" charset="0"/>
              </a:rPr>
              <a:t>You may choose to let them do this either one of two ways. They may use plastic bottles with holes in to transport the water and complete it in a relay. Or you may provide tubing cut in half requiring the Brownies to stand in a row holding this and tipping the water down the tube and keep gradually moving along to reach the final tube. </a:t>
            </a:r>
          </a:p>
        </p:txBody>
      </p:sp>
    </p:spTree>
    <p:extLst>
      <p:ext uri="{BB962C8B-B14F-4D97-AF65-F5344CB8AC3E}">
        <p14:creationId xmlns:p14="http://schemas.microsoft.com/office/powerpoint/2010/main" val="22431479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1560" y="509771"/>
            <a:ext cx="7920880" cy="830997"/>
          </a:xfrm>
          <a:prstGeom prst="rect">
            <a:avLst/>
          </a:prstGeom>
          <a:noFill/>
        </p:spPr>
        <p:txBody>
          <a:bodyPr wrap="square" rtlCol="0">
            <a:spAutoFit/>
          </a:bodyPr>
          <a:lstStyle/>
          <a:p>
            <a:pPr algn="ctr"/>
            <a:r>
              <a:rPr lang="en-GB" sz="4800" b="1" dirty="0" smtClean="0">
                <a:ln w="19050">
                  <a:solidFill>
                    <a:srgbClr val="1F3E00"/>
                  </a:solidFill>
                </a:ln>
                <a:solidFill>
                  <a:srgbClr val="DE0000"/>
                </a:solidFill>
                <a:latin typeface="Comic Sans MS" panose="030F0702030302020204" pitchFamily="66" charset="0"/>
              </a:rPr>
              <a:t>Scavenger Hunt</a:t>
            </a:r>
            <a:endParaRPr lang="en-GB" sz="4800" b="1" dirty="0">
              <a:ln w="19050">
                <a:solidFill>
                  <a:srgbClr val="1F3E00"/>
                </a:solidFill>
              </a:ln>
              <a:solidFill>
                <a:srgbClr val="DE0000"/>
              </a:solidFill>
              <a:latin typeface="Comic Sans MS" panose="030F0702030302020204" pitchFamily="66"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537803463"/>
              </p:ext>
            </p:extLst>
          </p:nvPr>
        </p:nvGraphicFramePr>
        <p:xfrm>
          <a:off x="539552" y="1196752"/>
          <a:ext cx="7920880" cy="5034280"/>
        </p:xfrm>
        <a:graphic>
          <a:graphicData uri="http://schemas.openxmlformats.org/drawingml/2006/table">
            <a:tbl>
              <a:tblPr firstRow="1" bandRow="1">
                <a:tableStyleId>{2D5ABB26-0587-4C30-8999-92F81FD0307C}</a:tableStyleId>
              </a:tblPr>
              <a:tblGrid>
                <a:gridCol w="3816424"/>
                <a:gridCol w="4104456"/>
              </a:tblGrid>
              <a:tr h="370840">
                <a:tc>
                  <a:txBody>
                    <a:bodyPr/>
                    <a:lstStyle/>
                    <a:p>
                      <a:pPr algn="ctr"/>
                      <a:r>
                        <a:rPr lang="en-GB" sz="1500" b="1" dirty="0" smtClean="0">
                          <a:latin typeface="Kristen ITC" panose="03050502040202030202" pitchFamily="66" charset="0"/>
                        </a:rPr>
                        <a:t>Method 1:</a:t>
                      </a:r>
                      <a:endParaRPr lang="en-GB" sz="1500" b="1" dirty="0">
                        <a:latin typeface="Kristen ITC" panose="03050502040202030202" pitchFamily="66" charset="0"/>
                      </a:endParaRPr>
                    </a:p>
                  </a:txBody>
                  <a:tcPr/>
                </a:tc>
                <a:tc>
                  <a:txBody>
                    <a:bodyPr/>
                    <a:lstStyle/>
                    <a:p>
                      <a:pPr algn="ctr"/>
                      <a:r>
                        <a:rPr lang="en-GB" sz="1500" b="1" dirty="0" smtClean="0">
                          <a:latin typeface="Kristen ITC" panose="03050502040202030202" pitchFamily="66" charset="0"/>
                        </a:rPr>
                        <a:t>Method 2:</a:t>
                      </a:r>
                      <a:endParaRPr lang="en-GB" sz="1500" b="1" dirty="0">
                        <a:latin typeface="Kristen ITC" panose="03050502040202030202" pitchFamily="66" charset="0"/>
                      </a:endParaRPr>
                    </a:p>
                  </a:txBody>
                  <a:tcPr/>
                </a:tc>
              </a:tr>
              <a:tr h="370840">
                <a:tc>
                  <a:txBody>
                    <a:bodyPr/>
                    <a:lstStyle/>
                    <a:p>
                      <a:pPr algn="ctr"/>
                      <a:r>
                        <a:rPr lang="en-GB" sz="1500" dirty="0" smtClean="0">
                          <a:latin typeface="Kristen ITC" panose="03050502040202030202" pitchFamily="66" charset="0"/>
                        </a:rPr>
                        <a:t>Split</a:t>
                      </a:r>
                      <a:r>
                        <a:rPr lang="en-GB" sz="1500" baseline="0" dirty="0" smtClean="0">
                          <a:latin typeface="Kristen ITC" panose="03050502040202030202" pitchFamily="66" charset="0"/>
                        </a:rPr>
                        <a:t> the Brownies into their Sixes or into groups and provide them with a digital camera. Then allow them a certain length of time to </a:t>
                      </a:r>
                      <a:r>
                        <a:rPr lang="en-GB" sz="1500" u="sng" baseline="0" dirty="0" smtClean="0">
                          <a:latin typeface="Kristen ITC" panose="03050502040202030202" pitchFamily="66" charset="0"/>
                        </a:rPr>
                        <a:t>take photos</a:t>
                      </a:r>
                      <a:r>
                        <a:rPr lang="en-GB" sz="1500" baseline="0" dirty="0" smtClean="0">
                          <a:latin typeface="Kristen ITC" panose="03050502040202030202" pitchFamily="66" charset="0"/>
                        </a:rPr>
                        <a:t> of ‘Jungle’ items from this list: </a:t>
                      </a:r>
                    </a:p>
                    <a:p>
                      <a:pPr algn="ctr"/>
                      <a:r>
                        <a:rPr lang="en-GB" sz="1500" b="1" baseline="0" dirty="0" smtClean="0">
                          <a:latin typeface="Kristen ITC" panose="03050502040202030202" pitchFamily="66" charset="0"/>
                        </a:rPr>
                        <a:t>Something Rough, Something Soft, A Bug, Something Prickly, Something Green, A Rock, Something Blue, Something White, Flower, Something Brown, A Square, A sign, Something Wood, A Circle, Something Shiny, An Interesting Cloud and Something Huge.</a:t>
                      </a:r>
                    </a:p>
                    <a:p>
                      <a:pPr algn="ctr"/>
                      <a:endParaRPr lang="en-GB" sz="1500" baseline="0" dirty="0" smtClean="0">
                        <a:latin typeface="Kristen ITC" panose="03050502040202030202" pitchFamily="66" charset="0"/>
                      </a:endParaRPr>
                    </a:p>
                    <a:p>
                      <a:pPr algn="ctr"/>
                      <a:r>
                        <a:rPr lang="en-GB" sz="1500" baseline="0" dirty="0" smtClean="0">
                          <a:latin typeface="Kristen ITC" panose="03050502040202030202" pitchFamily="66" charset="0"/>
                        </a:rPr>
                        <a:t>This is a lovely activity for the Brownies to complete as it provides a set of pictures that may be printed off and stuck into camp diaries.</a:t>
                      </a:r>
                    </a:p>
                  </a:txBody>
                  <a:tcPr/>
                </a:tc>
                <a:tc>
                  <a:txBody>
                    <a:bodyPr/>
                    <a:lstStyle/>
                    <a:p>
                      <a:pPr algn="ctr"/>
                      <a:r>
                        <a:rPr lang="en-GB" sz="1500" dirty="0" smtClean="0">
                          <a:latin typeface="Kristen ITC" panose="03050502040202030202" pitchFamily="66" charset="0"/>
                        </a:rPr>
                        <a:t>We</a:t>
                      </a:r>
                      <a:r>
                        <a:rPr lang="en-GB" sz="1500" baseline="0" dirty="0" smtClean="0">
                          <a:latin typeface="Kristen ITC" panose="03050502040202030202" pitchFamily="66" charset="0"/>
                        </a:rPr>
                        <a:t> completed this activity by giving each six a paper bag (we used small Primark bags) with images of different things we wanted them to collect stuck on the side. This included: </a:t>
                      </a:r>
                    </a:p>
                    <a:p>
                      <a:pPr algn="ctr"/>
                      <a:r>
                        <a:rPr lang="en-GB" sz="1500" b="1" baseline="0" dirty="0" smtClean="0">
                          <a:latin typeface="Kristen ITC" panose="03050502040202030202" pitchFamily="66" charset="0"/>
                        </a:rPr>
                        <a:t>Leaf, Flower, Stone, Something Edible, Stick, Seed, Something Smooth, Something Rough, Something Spiky, Something manmade and Something Interesting.</a:t>
                      </a:r>
                      <a:endParaRPr lang="en-GB" sz="1500" baseline="0" dirty="0" smtClean="0">
                        <a:latin typeface="Kristen ITC" panose="03050502040202030202" pitchFamily="66" charset="0"/>
                      </a:endParaRPr>
                    </a:p>
                    <a:p>
                      <a:pPr algn="ctr"/>
                      <a:r>
                        <a:rPr lang="en-GB" sz="1500" baseline="0" dirty="0" smtClean="0">
                          <a:latin typeface="Kristen ITC" panose="03050502040202030202" pitchFamily="66" charset="0"/>
                        </a:rPr>
                        <a:t>The Brownies were given half an hour to walk around the pack holiday camp site in order to find these items. Once they had found an item it could be collected in their bags.</a:t>
                      </a:r>
                    </a:p>
                    <a:p>
                      <a:pPr algn="ctr"/>
                      <a:endParaRPr lang="en-GB" sz="1500" baseline="0" dirty="0" smtClean="0">
                        <a:latin typeface="Kristen ITC" panose="03050502040202030202" pitchFamily="66" charset="0"/>
                      </a:endParaRPr>
                    </a:p>
                    <a:p>
                      <a:pPr algn="ctr"/>
                      <a:r>
                        <a:rPr lang="en-GB" sz="1500" baseline="0" dirty="0" smtClean="0">
                          <a:latin typeface="Kristen ITC" panose="03050502040202030202" pitchFamily="66" charset="0"/>
                        </a:rPr>
                        <a:t>When each six had filled their bags and ticked off each item they were able to use these items to create their Jungle Art which is the next activity.</a:t>
                      </a:r>
                      <a:endParaRPr lang="en-GB" sz="1500" dirty="0">
                        <a:latin typeface="Kristen ITC" panose="03050502040202030202" pitchFamily="66" charset="0"/>
                      </a:endParaRPr>
                    </a:p>
                  </a:txBody>
                  <a:tcPr/>
                </a:tc>
              </a:tr>
            </a:tbl>
          </a:graphicData>
        </a:graphic>
      </p:graphicFrame>
    </p:spTree>
    <p:extLst>
      <p:ext uri="{BB962C8B-B14F-4D97-AF65-F5344CB8AC3E}">
        <p14:creationId xmlns:p14="http://schemas.microsoft.com/office/powerpoint/2010/main" val="34776288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1560" y="509771"/>
            <a:ext cx="7920880" cy="830997"/>
          </a:xfrm>
          <a:prstGeom prst="rect">
            <a:avLst/>
          </a:prstGeom>
          <a:noFill/>
        </p:spPr>
        <p:txBody>
          <a:bodyPr wrap="square" rtlCol="0">
            <a:spAutoFit/>
          </a:bodyPr>
          <a:lstStyle/>
          <a:p>
            <a:pPr algn="ctr"/>
            <a:r>
              <a:rPr lang="en-GB" sz="4800" b="1" dirty="0" smtClean="0">
                <a:ln w="19050">
                  <a:solidFill>
                    <a:srgbClr val="1F3E00"/>
                  </a:solidFill>
                </a:ln>
                <a:solidFill>
                  <a:srgbClr val="DE0000"/>
                </a:solidFill>
                <a:latin typeface="Comic Sans MS" panose="030F0702030302020204" pitchFamily="66" charset="0"/>
              </a:rPr>
              <a:t>Jungle Art</a:t>
            </a:r>
            <a:endParaRPr lang="en-GB" sz="4800" b="1" dirty="0">
              <a:ln w="19050">
                <a:solidFill>
                  <a:srgbClr val="1F3E00"/>
                </a:solidFill>
              </a:ln>
              <a:solidFill>
                <a:srgbClr val="DE0000"/>
              </a:solidFill>
              <a:latin typeface="Comic Sans MS" panose="030F0702030302020204" pitchFamily="66"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873457562"/>
              </p:ext>
            </p:extLst>
          </p:nvPr>
        </p:nvGraphicFramePr>
        <p:xfrm>
          <a:off x="539552" y="1286088"/>
          <a:ext cx="7920880" cy="3060700"/>
        </p:xfrm>
        <a:graphic>
          <a:graphicData uri="http://schemas.openxmlformats.org/drawingml/2006/table">
            <a:tbl>
              <a:tblPr firstRow="1" bandRow="1">
                <a:tableStyleId>{2D5ABB26-0587-4C30-8999-92F81FD0307C}</a:tableStyleId>
              </a:tblPr>
              <a:tblGrid>
                <a:gridCol w="3888432"/>
                <a:gridCol w="4032448"/>
              </a:tblGrid>
              <a:tr h="370840">
                <a:tc>
                  <a:txBody>
                    <a:bodyPr/>
                    <a:lstStyle/>
                    <a:p>
                      <a:pPr algn="ctr"/>
                      <a:r>
                        <a:rPr lang="en-GB" sz="1550" b="1" dirty="0" smtClean="0">
                          <a:latin typeface="Kristen ITC" panose="03050502040202030202" pitchFamily="66" charset="0"/>
                        </a:rPr>
                        <a:t>Method 1:</a:t>
                      </a:r>
                      <a:endParaRPr lang="en-GB" sz="1550" b="1" dirty="0">
                        <a:latin typeface="Kristen ITC" panose="03050502040202030202" pitchFamily="66" charset="0"/>
                      </a:endParaRPr>
                    </a:p>
                  </a:txBody>
                  <a:tcPr/>
                </a:tc>
                <a:tc>
                  <a:txBody>
                    <a:bodyPr/>
                    <a:lstStyle/>
                    <a:p>
                      <a:pPr algn="ctr"/>
                      <a:r>
                        <a:rPr lang="en-GB" sz="1550" b="1" dirty="0" smtClean="0">
                          <a:latin typeface="Kristen ITC" panose="03050502040202030202" pitchFamily="66" charset="0"/>
                        </a:rPr>
                        <a:t>Method 2:</a:t>
                      </a:r>
                      <a:endParaRPr lang="en-GB" sz="1550" b="1" dirty="0">
                        <a:latin typeface="Kristen ITC" panose="03050502040202030202" pitchFamily="66" charset="0"/>
                      </a:endParaRPr>
                    </a:p>
                  </a:txBody>
                  <a:tcPr/>
                </a:tc>
              </a:tr>
              <a:tr h="370840">
                <a:tc>
                  <a:txBody>
                    <a:bodyPr/>
                    <a:lstStyle/>
                    <a:p>
                      <a:pPr algn="ctr"/>
                      <a:r>
                        <a:rPr lang="en-GB" sz="1550" dirty="0" smtClean="0">
                          <a:latin typeface="Kristen ITC" panose="03050502040202030202" pitchFamily="66" charset="0"/>
                        </a:rPr>
                        <a:t>You can use any items</a:t>
                      </a:r>
                      <a:r>
                        <a:rPr lang="en-GB" sz="1550" baseline="0" dirty="0" smtClean="0">
                          <a:latin typeface="Kristen ITC" panose="03050502040202030202" pitchFamily="66" charset="0"/>
                        </a:rPr>
                        <a:t> collected on the scavenger hunt if you used ‘Method 2’. Alternatively you may factor in 10-15 minutes for them to run off and find component parts. </a:t>
                      </a:r>
                    </a:p>
                    <a:p>
                      <a:pPr algn="ctr"/>
                      <a:endParaRPr lang="en-GB" sz="1550" baseline="0" dirty="0" smtClean="0">
                        <a:latin typeface="Kristen ITC" panose="03050502040202030202" pitchFamily="66" charset="0"/>
                      </a:endParaRPr>
                    </a:p>
                    <a:p>
                      <a:pPr algn="ctr"/>
                      <a:r>
                        <a:rPr lang="en-GB" sz="1550" baseline="0" dirty="0" smtClean="0">
                          <a:latin typeface="Kristen ITC" panose="03050502040202030202" pitchFamily="66" charset="0"/>
                        </a:rPr>
                        <a:t>You must set the Brownies a challenge of creating a picture using things from nature, they may choose to create a landscape or a person. This will be done as a six.</a:t>
                      </a:r>
                    </a:p>
                  </a:txBody>
                  <a:tcPr/>
                </a:tc>
                <a:tc>
                  <a:txBody>
                    <a:bodyPr/>
                    <a:lstStyle/>
                    <a:p>
                      <a:pPr algn="ctr"/>
                      <a:r>
                        <a:rPr lang="en-GB" sz="1550" dirty="0" smtClean="0">
                          <a:latin typeface="Kristen ITC" panose="03050502040202030202" pitchFamily="66" charset="0"/>
                        </a:rPr>
                        <a:t>This may be done individually</a:t>
                      </a:r>
                      <a:r>
                        <a:rPr lang="en-GB" sz="1550" baseline="0" dirty="0" smtClean="0">
                          <a:latin typeface="Kristen ITC" panose="03050502040202030202" pitchFamily="66" charset="0"/>
                        </a:rPr>
                        <a:t> or in pairs.</a:t>
                      </a:r>
                    </a:p>
                    <a:p>
                      <a:pPr algn="ctr"/>
                      <a:r>
                        <a:rPr lang="en-GB" sz="1550" baseline="0" dirty="0" smtClean="0">
                          <a:latin typeface="Kristen ITC" panose="03050502040202030202" pitchFamily="66" charset="0"/>
                        </a:rPr>
                        <a:t>You give each Brownie/Pair a laminating pocket and ask them to create a person using only things from nature inside the pocket. This may then be laminated and each Brownie may take their creation home  (perhaps stuck into their pack holiday diary). You may choose to give them paper eyes or a big pair of lips to add to their person.</a:t>
                      </a:r>
                      <a:endParaRPr lang="en-GB" sz="1550" dirty="0">
                        <a:latin typeface="Kristen ITC" panose="03050502040202030202" pitchFamily="66" charset="0"/>
                      </a:endParaRPr>
                    </a:p>
                  </a:txBody>
                  <a:tcPr/>
                </a:tc>
              </a:tr>
            </a:tbl>
          </a:graphicData>
        </a:graphic>
      </p:graphicFrame>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4466837"/>
            <a:ext cx="1392128" cy="1856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4466837"/>
            <a:ext cx="1566111" cy="1842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948263" y="4493438"/>
            <a:ext cx="1635787" cy="1569660"/>
          </a:xfrm>
          <a:prstGeom prst="rect">
            <a:avLst/>
          </a:prstGeom>
          <a:noFill/>
        </p:spPr>
        <p:txBody>
          <a:bodyPr wrap="square" rtlCol="0">
            <a:spAutoFit/>
          </a:bodyPr>
          <a:lstStyle/>
          <a:p>
            <a:pPr algn="ctr"/>
            <a:r>
              <a:rPr lang="en-GB" sz="1200" dirty="0" smtClean="0">
                <a:latin typeface="Kristen ITC" panose="03050502040202030202" pitchFamily="66" charset="0"/>
              </a:rPr>
              <a:t>Alternatively, You may just ask them to find leaves and get them to draw additions to the leaves to make them into something.</a:t>
            </a:r>
            <a:endParaRPr lang="en-GB" sz="1200" dirty="0">
              <a:latin typeface="Kristen ITC" panose="03050502040202030202" pitchFamily="66" charset="0"/>
            </a:endParaRPr>
          </a:p>
        </p:txBody>
      </p:sp>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920" t="9440" r="10639" b="10880"/>
          <a:stretch/>
        </p:blipFill>
        <p:spPr bwMode="auto">
          <a:xfrm>
            <a:off x="5076056" y="4479808"/>
            <a:ext cx="1976443" cy="18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73863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620688"/>
            <a:ext cx="7920880" cy="769441"/>
          </a:xfrm>
          <a:prstGeom prst="rect">
            <a:avLst/>
          </a:prstGeom>
          <a:noFill/>
        </p:spPr>
        <p:txBody>
          <a:bodyPr wrap="square" rtlCol="0">
            <a:spAutoFit/>
          </a:bodyPr>
          <a:lstStyle/>
          <a:p>
            <a:pPr algn="ctr"/>
            <a:r>
              <a:rPr lang="en-GB" sz="4400" b="1" dirty="0" smtClean="0">
                <a:ln w="19050">
                  <a:solidFill>
                    <a:srgbClr val="1F3E00"/>
                  </a:solidFill>
                </a:ln>
                <a:solidFill>
                  <a:srgbClr val="DE0000"/>
                </a:solidFill>
                <a:latin typeface="Comic Sans MS" panose="030F0702030302020204" pitchFamily="66" charset="0"/>
              </a:rPr>
              <a:t>Afforestation/Deforestation</a:t>
            </a:r>
            <a:endParaRPr lang="en-GB" sz="4400" b="1" dirty="0">
              <a:ln w="19050">
                <a:solidFill>
                  <a:srgbClr val="1F3E00"/>
                </a:solidFill>
              </a:ln>
              <a:solidFill>
                <a:srgbClr val="DE0000"/>
              </a:solidFill>
              <a:latin typeface="Comic Sans MS" panose="030F0702030302020204" pitchFamily="66" charset="0"/>
            </a:endParaRPr>
          </a:p>
        </p:txBody>
      </p:sp>
      <p:sp>
        <p:nvSpPr>
          <p:cNvPr id="6" name="TextBox 5"/>
          <p:cNvSpPr txBox="1"/>
          <p:nvPr/>
        </p:nvSpPr>
        <p:spPr>
          <a:xfrm>
            <a:off x="611560" y="1484784"/>
            <a:ext cx="6192688" cy="4801314"/>
          </a:xfrm>
          <a:prstGeom prst="rect">
            <a:avLst/>
          </a:prstGeom>
          <a:noFill/>
        </p:spPr>
        <p:txBody>
          <a:bodyPr wrap="square" rtlCol="0">
            <a:spAutoFit/>
          </a:bodyPr>
          <a:lstStyle/>
          <a:p>
            <a:pPr algn="ctr"/>
            <a:r>
              <a:rPr lang="en-GB" dirty="0" smtClean="0">
                <a:latin typeface="Kristen ITC" panose="03050502040202030202" pitchFamily="66" charset="0"/>
                <a:cs typeface="Times New Roman" panose="02020603050405020304" pitchFamily="18" charset="0"/>
              </a:rPr>
              <a:t>This highlights to the Brownies the problems with globalisation and the growing population. It shows that once a tree has been cut down there is a great need to plant a new one. You could talk to your Brownies about why the world needs trees and what trees provide.</a:t>
            </a:r>
            <a:endParaRPr lang="en-GB" dirty="0">
              <a:latin typeface="Kristen ITC" panose="03050502040202030202" pitchFamily="66" charset="0"/>
              <a:cs typeface="Times New Roman" panose="02020603050405020304" pitchFamily="18" charset="0"/>
            </a:endParaRPr>
          </a:p>
          <a:p>
            <a:pPr algn="ctr"/>
            <a:r>
              <a:rPr lang="en-GB" dirty="0" smtClean="0">
                <a:latin typeface="Kristen ITC" panose="03050502040202030202" pitchFamily="66" charset="0"/>
                <a:cs typeface="Times New Roman" panose="02020603050405020304" pitchFamily="18" charset="0"/>
              </a:rPr>
              <a:t>You will need a set of 24 cones. Divide the Brownies into 2 teams. One team must attempt to knock all of the cones over (Deforestation). While the other team must keep standing the cones back up(Afforestation). If the Deforestation team manage to knock over all of the cones at one single time, then they win. Or give them 2 minutes and see how many are knocked down versus stood up to see who won.</a:t>
            </a:r>
            <a:endParaRPr lang="en-GB" dirty="0">
              <a:latin typeface="Kristen ITC" panose="03050502040202030202" pitchFamily="66" charset="0"/>
              <a:cs typeface="Times New Roman" panose="02020603050405020304" pitchFamily="18" charset="0"/>
            </a:endParaRPr>
          </a:p>
          <a:p>
            <a:pPr algn="ctr"/>
            <a:r>
              <a:rPr lang="en-GB" dirty="0" smtClean="0">
                <a:latin typeface="Kristen ITC" panose="03050502040202030202" pitchFamily="66" charset="0"/>
                <a:cs typeface="Times New Roman" panose="02020603050405020304" pitchFamily="18" charset="0"/>
              </a:rPr>
              <a:t>It’s a good idea to swap over and let each team have a go at being both afforestation and deforestation.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2694816"/>
            <a:ext cx="1571625"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44571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620688"/>
            <a:ext cx="7920880" cy="769441"/>
          </a:xfrm>
          <a:prstGeom prst="rect">
            <a:avLst/>
          </a:prstGeom>
          <a:noFill/>
        </p:spPr>
        <p:txBody>
          <a:bodyPr wrap="square" rtlCol="0">
            <a:spAutoFit/>
          </a:bodyPr>
          <a:lstStyle/>
          <a:p>
            <a:pPr algn="ctr"/>
            <a:r>
              <a:rPr lang="en-GB" sz="4400" b="1" dirty="0" smtClean="0">
                <a:ln w="19050">
                  <a:solidFill>
                    <a:srgbClr val="1F3E00"/>
                  </a:solidFill>
                </a:ln>
                <a:solidFill>
                  <a:srgbClr val="DE0000"/>
                </a:solidFill>
                <a:latin typeface="Comic Sans MS" panose="030F0702030302020204" pitchFamily="66" charset="0"/>
              </a:rPr>
              <a:t>Bash a Bug!</a:t>
            </a:r>
            <a:endParaRPr lang="en-GB" sz="4400" b="1" dirty="0">
              <a:ln w="19050">
                <a:solidFill>
                  <a:srgbClr val="1F3E00"/>
                </a:solidFill>
              </a:ln>
              <a:solidFill>
                <a:srgbClr val="DE0000"/>
              </a:solidFill>
              <a:latin typeface="Comic Sans MS" panose="030F0702030302020204" pitchFamily="66" charset="0"/>
            </a:endParaRPr>
          </a:p>
        </p:txBody>
      </p:sp>
      <p:sp>
        <p:nvSpPr>
          <p:cNvPr id="3" name="TextBox 2"/>
          <p:cNvSpPr txBox="1"/>
          <p:nvPr/>
        </p:nvSpPr>
        <p:spPr>
          <a:xfrm>
            <a:off x="755576" y="1628800"/>
            <a:ext cx="7704856" cy="1754326"/>
          </a:xfrm>
          <a:prstGeom prst="rect">
            <a:avLst/>
          </a:prstGeom>
          <a:noFill/>
        </p:spPr>
        <p:txBody>
          <a:bodyPr wrap="square" rtlCol="0">
            <a:spAutoFit/>
          </a:bodyPr>
          <a:lstStyle/>
          <a:p>
            <a:pPr algn="ctr"/>
            <a:r>
              <a:rPr lang="en-GB" dirty="0" smtClean="0">
                <a:latin typeface="Kristen ITC" panose="03050502040202030202" pitchFamily="66" charset="0"/>
              </a:rPr>
              <a:t>We managed to purchase a butterfly shaped piñata (from Argos). We gave each girl the chance to have a go at whacking the bug to break the butterfly open, gaining access to the sweets inside. </a:t>
            </a:r>
          </a:p>
          <a:p>
            <a:pPr algn="ctr"/>
            <a:endParaRPr lang="en-GB" dirty="0">
              <a:latin typeface="Kristen ITC" panose="03050502040202030202" pitchFamily="66" charset="0"/>
            </a:endParaRPr>
          </a:p>
          <a:p>
            <a:pPr algn="ctr"/>
            <a:r>
              <a:rPr lang="en-GB" dirty="0" smtClean="0">
                <a:latin typeface="Kristen ITC" panose="03050502040202030202" pitchFamily="66" charset="0"/>
              </a:rPr>
              <a:t>Alternatively you could make your own piñata using Papier Mache and a balloon.</a:t>
            </a:r>
            <a:endParaRPr lang="en-GB" dirty="0">
              <a:latin typeface="Kristen ITC" panose="03050502040202030202" pitchFamily="66" charset="0"/>
            </a:endParaRPr>
          </a:p>
        </p:txBody>
      </p:sp>
      <p:pic>
        <p:nvPicPr>
          <p:cNvPr id="5122" name="Picture 2" descr="https://s-media-cache-ak0.pinimg.com/236x/9b/fc/f0/9bfcf02a5c32d0d838a054baf5be6b27.jpg"/>
          <p:cNvPicPr>
            <a:picLocks noChangeAspect="1" noChangeArrowheads="1"/>
          </p:cNvPicPr>
          <p:nvPr/>
        </p:nvPicPr>
        <p:blipFill rotWithShape="1">
          <a:blip r:embed="rId2">
            <a:extLst>
              <a:ext uri="{28A0092B-C50C-407E-A947-70E740481C1C}">
                <a14:useLocalDpi xmlns:a14="http://schemas.microsoft.com/office/drawing/2010/main" val="0"/>
              </a:ext>
            </a:extLst>
          </a:blip>
          <a:srcRect l="22386" r="19503"/>
          <a:stretch/>
        </p:blipFill>
        <p:spPr bwMode="auto">
          <a:xfrm>
            <a:off x="2195736" y="3501008"/>
            <a:ext cx="2075716" cy="237626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004" y="3501272"/>
            <a:ext cx="2376000" cy="237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5369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829742"/>
            <a:ext cx="7920880" cy="861774"/>
          </a:xfrm>
          <a:prstGeom prst="rect">
            <a:avLst/>
          </a:prstGeom>
          <a:noFill/>
        </p:spPr>
        <p:txBody>
          <a:bodyPr wrap="square" rtlCol="0">
            <a:spAutoFit/>
          </a:bodyPr>
          <a:lstStyle/>
          <a:p>
            <a:pPr algn="ctr"/>
            <a:r>
              <a:rPr lang="en-GB" sz="5000" b="1" dirty="0" smtClean="0">
                <a:ln w="19050">
                  <a:solidFill>
                    <a:srgbClr val="1F3E00"/>
                  </a:solidFill>
                </a:ln>
                <a:solidFill>
                  <a:srgbClr val="DE0000"/>
                </a:solidFill>
                <a:latin typeface="Comic Sans MS" panose="030F0702030302020204" pitchFamily="66" charset="0"/>
              </a:rPr>
              <a:t>Creepy Crawly Cooking</a:t>
            </a:r>
            <a:endParaRPr lang="en-GB" sz="5000" b="1" dirty="0">
              <a:ln w="19050">
                <a:solidFill>
                  <a:srgbClr val="1F3E00"/>
                </a:solidFill>
              </a:ln>
              <a:solidFill>
                <a:srgbClr val="DE0000"/>
              </a:solidFill>
              <a:latin typeface="Comic Sans MS" panose="030F0702030302020204" pitchFamily="66" charset="0"/>
            </a:endParaRPr>
          </a:p>
        </p:txBody>
      </p:sp>
      <p:sp>
        <p:nvSpPr>
          <p:cNvPr id="3" name="TextBox 2"/>
          <p:cNvSpPr txBox="1"/>
          <p:nvPr/>
        </p:nvSpPr>
        <p:spPr>
          <a:xfrm>
            <a:off x="971600" y="1785005"/>
            <a:ext cx="7128792" cy="4247317"/>
          </a:xfrm>
          <a:prstGeom prst="rect">
            <a:avLst/>
          </a:prstGeom>
          <a:noFill/>
        </p:spPr>
        <p:txBody>
          <a:bodyPr wrap="square" rtlCol="0">
            <a:spAutoFit/>
          </a:bodyPr>
          <a:lstStyle/>
          <a:p>
            <a:pPr algn="just"/>
            <a:r>
              <a:rPr lang="en-GB" dirty="0" smtClean="0">
                <a:latin typeface="Kristen ITC" panose="03050502040202030202" pitchFamily="66" charset="0"/>
              </a:rPr>
              <a:t>I don’t know about your Brownies, but ours simply love to bake and cook. We therefore baked Butterfly Biscuits with our Brownies, meaning they made their own snacks for the Saturday of Pack Holiday. They also made dessert on the Sunday which was ‘Dirt Pudding’! Finally they had a lunchtime extra of ‘Creepy Crawly Crackers’!</a:t>
            </a:r>
          </a:p>
          <a:p>
            <a:pPr algn="just"/>
            <a:r>
              <a:rPr lang="en-GB" dirty="0" smtClean="0">
                <a:latin typeface="Kristen ITC" panose="03050502040202030202" pitchFamily="66" charset="0"/>
              </a:rPr>
              <a:t>This part of the challenge comprises:</a:t>
            </a:r>
          </a:p>
          <a:p>
            <a:pPr marL="285750" indent="-285750" algn="just">
              <a:buFont typeface="Arial" panose="020B0604020202020204" pitchFamily="34" charset="0"/>
              <a:buChar char="•"/>
            </a:pPr>
            <a:r>
              <a:rPr lang="en-GB" dirty="0" smtClean="0">
                <a:latin typeface="Kristen ITC" panose="03050502040202030202" pitchFamily="66" charset="0"/>
              </a:rPr>
              <a:t>Butterfly Biscuits</a:t>
            </a:r>
          </a:p>
          <a:p>
            <a:pPr marL="285750" indent="-285750" algn="just">
              <a:buFont typeface="Arial" panose="020B0604020202020204" pitchFamily="34" charset="0"/>
              <a:buChar char="•"/>
            </a:pPr>
            <a:r>
              <a:rPr lang="en-GB" dirty="0" smtClean="0">
                <a:latin typeface="Kristen ITC" panose="03050502040202030202" pitchFamily="66" charset="0"/>
              </a:rPr>
              <a:t>Dirt Pudding</a:t>
            </a:r>
          </a:p>
          <a:p>
            <a:pPr marL="285750" indent="-285750" algn="just">
              <a:buFont typeface="Arial" panose="020B0604020202020204" pitchFamily="34" charset="0"/>
              <a:buChar char="•"/>
            </a:pPr>
            <a:r>
              <a:rPr lang="en-GB" dirty="0" smtClean="0">
                <a:latin typeface="Kristen ITC" panose="03050502040202030202" pitchFamily="66" charset="0"/>
              </a:rPr>
              <a:t>Creepy Crawly Crackers</a:t>
            </a:r>
          </a:p>
          <a:p>
            <a:pPr marL="285750" indent="-285750" algn="just">
              <a:buFont typeface="Arial" panose="020B0604020202020204" pitchFamily="34" charset="0"/>
              <a:buChar char="•"/>
            </a:pPr>
            <a:r>
              <a:rPr lang="en-GB" dirty="0" smtClean="0">
                <a:latin typeface="Kristen ITC" panose="03050502040202030202" pitchFamily="66" charset="0"/>
              </a:rPr>
              <a:t>Monkey Cupcakes</a:t>
            </a:r>
          </a:p>
          <a:p>
            <a:pPr marL="285750" indent="-285750" algn="just">
              <a:buFont typeface="Arial" panose="020B0604020202020204" pitchFamily="34" charset="0"/>
              <a:buChar char="•"/>
            </a:pPr>
            <a:r>
              <a:rPr lang="en-GB" dirty="0" smtClean="0">
                <a:latin typeface="Kristen ITC" panose="03050502040202030202" pitchFamily="66" charset="0"/>
              </a:rPr>
              <a:t>Butterfly Pretzels</a:t>
            </a:r>
          </a:p>
          <a:p>
            <a:pPr algn="just"/>
            <a:endParaRPr lang="en-GB" dirty="0" smtClean="0">
              <a:latin typeface="Kristen ITC" panose="03050502040202030202" pitchFamily="66" charset="0"/>
            </a:endParaRPr>
          </a:p>
          <a:p>
            <a:pPr algn="ctr"/>
            <a:r>
              <a:rPr lang="en-GB" i="1" dirty="0" smtClean="0">
                <a:latin typeface="Kristen ITC" panose="03050502040202030202" pitchFamily="66" charset="0"/>
              </a:rPr>
              <a:t>Please select at least one activity from this area to be part of your challenge.</a:t>
            </a:r>
          </a:p>
        </p:txBody>
      </p:sp>
    </p:spTree>
    <p:extLst>
      <p:ext uri="{BB962C8B-B14F-4D97-AF65-F5344CB8AC3E}">
        <p14:creationId xmlns:p14="http://schemas.microsoft.com/office/powerpoint/2010/main" val="10288007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620688"/>
            <a:ext cx="7920880" cy="1446550"/>
          </a:xfrm>
          <a:prstGeom prst="rect">
            <a:avLst/>
          </a:prstGeom>
          <a:noFill/>
        </p:spPr>
        <p:txBody>
          <a:bodyPr wrap="square" rtlCol="0">
            <a:spAutoFit/>
          </a:bodyPr>
          <a:lstStyle/>
          <a:p>
            <a:pPr algn="ctr"/>
            <a:r>
              <a:rPr lang="en-GB" sz="4400" b="1" dirty="0" smtClean="0">
                <a:ln w="19050">
                  <a:solidFill>
                    <a:srgbClr val="1F3E00"/>
                  </a:solidFill>
                </a:ln>
                <a:solidFill>
                  <a:srgbClr val="DE0000"/>
                </a:solidFill>
                <a:latin typeface="Comic Sans MS" panose="030F0702030302020204" pitchFamily="66" charset="0"/>
              </a:rPr>
              <a:t>Balloon Ping Pong &amp; </a:t>
            </a:r>
          </a:p>
          <a:p>
            <a:pPr algn="ctr"/>
            <a:r>
              <a:rPr lang="en-GB" sz="4400" b="1" dirty="0" smtClean="0">
                <a:ln w="19050">
                  <a:solidFill>
                    <a:srgbClr val="1F3E00"/>
                  </a:solidFill>
                </a:ln>
                <a:solidFill>
                  <a:srgbClr val="DE0000"/>
                </a:solidFill>
                <a:latin typeface="Comic Sans MS" panose="030F0702030302020204" pitchFamily="66" charset="0"/>
              </a:rPr>
              <a:t>Balloon Volley Ball</a:t>
            </a:r>
            <a:endParaRPr lang="en-GB" sz="4400" b="1" dirty="0">
              <a:ln w="19050">
                <a:solidFill>
                  <a:srgbClr val="1F3E00"/>
                </a:solidFill>
              </a:ln>
              <a:solidFill>
                <a:srgbClr val="DE0000"/>
              </a:solidFill>
              <a:latin typeface="Comic Sans MS" panose="030F0702030302020204" pitchFamily="66" charset="0"/>
            </a:endParaRP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784" b="22879"/>
          <a:stretch/>
        </p:blipFill>
        <p:spPr bwMode="auto">
          <a:xfrm>
            <a:off x="558323" y="3284984"/>
            <a:ext cx="1468898" cy="162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2307597209"/>
              </p:ext>
            </p:extLst>
          </p:nvPr>
        </p:nvGraphicFramePr>
        <p:xfrm>
          <a:off x="2076400" y="2132856"/>
          <a:ext cx="5015880" cy="3992880"/>
        </p:xfrm>
        <a:graphic>
          <a:graphicData uri="http://schemas.openxmlformats.org/drawingml/2006/table">
            <a:tbl>
              <a:tblPr firstRow="1" bandRow="1">
                <a:tableStyleId>{2D5ABB26-0587-4C30-8999-92F81FD0307C}</a:tableStyleId>
              </a:tblPr>
              <a:tblGrid>
                <a:gridCol w="2507940"/>
                <a:gridCol w="2507940"/>
              </a:tblGrid>
              <a:tr h="370840">
                <a:tc>
                  <a:txBody>
                    <a:bodyPr/>
                    <a:lstStyle/>
                    <a:p>
                      <a:pPr algn="ctr"/>
                      <a:r>
                        <a:rPr lang="en-GB" sz="1600" dirty="0" smtClean="0">
                          <a:latin typeface="Kristen ITC" panose="03050502040202030202" pitchFamily="66" charset="0"/>
                        </a:rPr>
                        <a:t>Split the Brownies into Pairs.</a:t>
                      </a:r>
                      <a:r>
                        <a:rPr lang="en-GB" sz="1600" baseline="0" dirty="0" smtClean="0">
                          <a:latin typeface="Kristen ITC" panose="03050502040202030202" pitchFamily="66" charset="0"/>
                        </a:rPr>
                        <a:t> Set a piece of string across the middle of the room with one half of each pair on each side. Give each Brownie a Ping Pong Paddle and let them play ping pong. Alternatively allow them to play in teams.</a:t>
                      </a:r>
                    </a:p>
                    <a:p>
                      <a:pPr algn="ctr"/>
                      <a:r>
                        <a:rPr lang="en-GB" sz="1600" baseline="0" dirty="0" smtClean="0">
                          <a:latin typeface="Kristen ITC" panose="03050502040202030202" pitchFamily="66" charset="0"/>
                        </a:rPr>
                        <a:t>The Paddles can be made using circles of card or paper plates stuck onto lollypop sticks.</a:t>
                      </a:r>
                      <a:endParaRPr lang="en-GB" sz="1600" dirty="0">
                        <a:latin typeface="Kristen ITC" panose="03050502040202030202" pitchFamily="66" charset="0"/>
                      </a:endParaRPr>
                    </a:p>
                  </a:txBody>
                  <a:tcPr/>
                </a:tc>
                <a:tc>
                  <a:txBody>
                    <a:bodyPr/>
                    <a:lstStyle/>
                    <a:p>
                      <a:pPr algn="ctr"/>
                      <a:r>
                        <a:rPr lang="en-GB" sz="1600" dirty="0" smtClean="0">
                          <a:latin typeface="Kristen ITC" panose="03050502040202030202" pitchFamily="66" charset="0"/>
                        </a:rPr>
                        <a:t>Split the Brownies into teams</a:t>
                      </a:r>
                      <a:r>
                        <a:rPr lang="en-GB" sz="1600" baseline="0" dirty="0" smtClean="0">
                          <a:latin typeface="Kristen ITC" panose="03050502040202030202" pitchFamily="66" charset="0"/>
                        </a:rPr>
                        <a:t>. Thread up string across the middle of the room or outside space (if it’s a calm day). The Brownies are only allowed to kick the balloon into the air and over the ‘net’ and must not remove their hands from the ground</a:t>
                      </a:r>
                      <a:endParaRPr lang="en-GB" sz="1600" dirty="0">
                        <a:latin typeface="Kristen ITC" panose="03050502040202030202" pitchFamily="66" charset="0"/>
                      </a:endParaRPr>
                    </a:p>
                  </a:txBody>
                  <a:tcPr/>
                </a:tc>
              </a:tr>
            </a:tbl>
          </a:graphicData>
        </a:graphic>
      </p:graphicFrame>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3740" t="6052" b="17481"/>
          <a:stretch/>
        </p:blipFill>
        <p:spPr bwMode="auto">
          <a:xfrm>
            <a:off x="7138560" y="3004291"/>
            <a:ext cx="1321872" cy="2185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64942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705470"/>
            <a:ext cx="7920880" cy="923330"/>
          </a:xfrm>
          <a:prstGeom prst="rect">
            <a:avLst/>
          </a:prstGeom>
          <a:noFill/>
        </p:spPr>
        <p:txBody>
          <a:bodyPr wrap="square" rtlCol="0">
            <a:spAutoFit/>
          </a:bodyPr>
          <a:lstStyle/>
          <a:p>
            <a:pPr algn="ctr"/>
            <a:r>
              <a:rPr lang="en-GB" sz="5400" b="1" dirty="0" smtClean="0">
                <a:ln w="19050">
                  <a:solidFill>
                    <a:srgbClr val="1F3E00"/>
                  </a:solidFill>
                </a:ln>
                <a:solidFill>
                  <a:srgbClr val="DE0000"/>
                </a:solidFill>
                <a:latin typeface="Comic Sans MS" panose="030F0702030302020204" pitchFamily="66" charset="0"/>
              </a:rPr>
              <a:t>Frog Tag</a:t>
            </a:r>
            <a:endParaRPr lang="en-GB" sz="5400" b="1" dirty="0">
              <a:ln w="19050">
                <a:solidFill>
                  <a:srgbClr val="1F3E00"/>
                </a:solidFill>
              </a:ln>
              <a:solidFill>
                <a:srgbClr val="DE0000"/>
              </a:solidFill>
              <a:latin typeface="Comic Sans MS" panose="030F0702030302020204" pitchFamily="66" charset="0"/>
            </a:endParaRPr>
          </a:p>
        </p:txBody>
      </p:sp>
      <p:sp>
        <p:nvSpPr>
          <p:cNvPr id="3" name="TextBox 2"/>
          <p:cNvSpPr txBox="1"/>
          <p:nvPr/>
        </p:nvSpPr>
        <p:spPr>
          <a:xfrm>
            <a:off x="755576" y="1903472"/>
            <a:ext cx="7488832" cy="2677656"/>
          </a:xfrm>
          <a:prstGeom prst="rect">
            <a:avLst/>
          </a:prstGeom>
          <a:noFill/>
        </p:spPr>
        <p:txBody>
          <a:bodyPr wrap="square" rtlCol="0">
            <a:spAutoFit/>
          </a:bodyPr>
          <a:lstStyle/>
          <a:p>
            <a:pPr algn="ctr"/>
            <a:r>
              <a:rPr lang="en-GB" sz="2400" dirty="0" smtClean="0">
                <a:latin typeface="Kristen ITC" panose="03050502040202030202" pitchFamily="66" charset="0"/>
              </a:rPr>
              <a:t>All the Brownies must bounce and jump around like frogs in a crouching position. Appoint a couple of Brownies to be Poison Frogs. They must bounce round poisoning more frogs. When a Brownie gets poisoned they must freeze on the ground and may only move again when they have been leap frogged by another non-poisoned frog.</a:t>
            </a:r>
            <a:endParaRPr lang="en-GB" sz="2400" dirty="0">
              <a:latin typeface="Kristen ITC" panose="03050502040202030202" pitchFamily="66" charset="0"/>
            </a:endParaRPr>
          </a:p>
        </p:txBody>
      </p:sp>
    </p:spTree>
    <p:extLst>
      <p:ext uri="{BB962C8B-B14F-4D97-AF65-F5344CB8AC3E}">
        <p14:creationId xmlns:p14="http://schemas.microsoft.com/office/powerpoint/2010/main" val="10295644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705470"/>
            <a:ext cx="7920880" cy="923330"/>
          </a:xfrm>
          <a:prstGeom prst="rect">
            <a:avLst/>
          </a:prstGeom>
          <a:noFill/>
        </p:spPr>
        <p:txBody>
          <a:bodyPr wrap="square" rtlCol="0">
            <a:spAutoFit/>
          </a:bodyPr>
          <a:lstStyle/>
          <a:p>
            <a:pPr algn="ctr"/>
            <a:r>
              <a:rPr lang="en-GB" sz="5400" b="1" dirty="0" smtClean="0">
                <a:ln w="19050">
                  <a:solidFill>
                    <a:srgbClr val="1F3E00"/>
                  </a:solidFill>
                </a:ln>
                <a:solidFill>
                  <a:srgbClr val="DE0000"/>
                </a:solidFill>
                <a:latin typeface="Comic Sans MS" panose="030F0702030302020204" pitchFamily="66" charset="0"/>
              </a:rPr>
              <a:t>Snake Egg Hunt</a:t>
            </a:r>
            <a:endParaRPr lang="en-GB" sz="5400" b="1" dirty="0">
              <a:ln w="19050">
                <a:solidFill>
                  <a:srgbClr val="1F3E00"/>
                </a:solidFill>
              </a:ln>
              <a:solidFill>
                <a:srgbClr val="DE0000"/>
              </a:solidFill>
              <a:latin typeface="Comic Sans MS" panose="030F0702030302020204" pitchFamily="66" charset="0"/>
            </a:endParaRPr>
          </a:p>
        </p:txBody>
      </p:sp>
      <p:sp>
        <p:nvSpPr>
          <p:cNvPr id="3" name="TextBox 2"/>
          <p:cNvSpPr txBox="1"/>
          <p:nvPr/>
        </p:nvSpPr>
        <p:spPr>
          <a:xfrm>
            <a:off x="755576" y="1903472"/>
            <a:ext cx="7488832" cy="3046988"/>
          </a:xfrm>
          <a:prstGeom prst="rect">
            <a:avLst/>
          </a:prstGeom>
          <a:noFill/>
        </p:spPr>
        <p:txBody>
          <a:bodyPr wrap="square" rtlCol="0">
            <a:spAutoFit/>
          </a:bodyPr>
          <a:lstStyle/>
          <a:p>
            <a:pPr algn="ctr"/>
            <a:r>
              <a:rPr lang="en-GB" sz="2400" dirty="0" smtClean="0">
                <a:latin typeface="Kristen ITC" panose="03050502040202030202" pitchFamily="66" charset="0"/>
              </a:rPr>
              <a:t>This is perfect if you have chosen to complete our challenge at Easter Time. </a:t>
            </a:r>
          </a:p>
          <a:p>
            <a:pPr algn="ctr"/>
            <a:r>
              <a:rPr lang="en-GB" sz="2400" dirty="0" smtClean="0">
                <a:latin typeface="Kristen ITC" panose="03050502040202030202" pitchFamily="66" charset="0"/>
              </a:rPr>
              <a:t>We used little plastic eggs that can be purchased around Easter time, however you can also use printouts of eggs.</a:t>
            </a:r>
          </a:p>
          <a:p>
            <a:pPr algn="ctr"/>
            <a:r>
              <a:rPr lang="en-GB" sz="2400" dirty="0" smtClean="0">
                <a:latin typeface="Kristen ITC" panose="03050502040202030202" pitchFamily="66" charset="0"/>
              </a:rPr>
              <a:t>We hid these around the camp area on pack holiday and allowed the girls half an hour to find as many eggs as they could in their sixes.</a:t>
            </a:r>
            <a:endParaRPr lang="en-GB" sz="2400" dirty="0">
              <a:latin typeface="Kristen ITC" panose="03050502040202030202" pitchFamily="66" charset="0"/>
            </a:endParaRPr>
          </a:p>
        </p:txBody>
      </p:sp>
    </p:spTree>
    <p:extLst>
      <p:ext uri="{BB962C8B-B14F-4D97-AF65-F5344CB8AC3E}">
        <p14:creationId xmlns:p14="http://schemas.microsoft.com/office/powerpoint/2010/main" val="23933294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705470"/>
            <a:ext cx="7920880" cy="923330"/>
          </a:xfrm>
          <a:prstGeom prst="rect">
            <a:avLst/>
          </a:prstGeom>
          <a:noFill/>
        </p:spPr>
        <p:txBody>
          <a:bodyPr wrap="square" rtlCol="0">
            <a:spAutoFit/>
          </a:bodyPr>
          <a:lstStyle/>
          <a:p>
            <a:pPr algn="ctr"/>
            <a:r>
              <a:rPr lang="en-GB" sz="5400" b="1" dirty="0" smtClean="0">
                <a:ln w="19050">
                  <a:solidFill>
                    <a:srgbClr val="1F3E00"/>
                  </a:solidFill>
                </a:ln>
                <a:solidFill>
                  <a:srgbClr val="DE0000"/>
                </a:solidFill>
                <a:latin typeface="Comic Sans MS" panose="030F0702030302020204" pitchFamily="66" charset="0"/>
              </a:rPr>
              <a:t>Frozen T-Shirt</a:t>
            </a:r>
            <a:endParaRPr lang="en-GB" sz="5400" b="1" dirty="0">
              <a:ln w="19050">
                <a:solidFill>
                  <a:srgbClr val="1F3E00"/>
                </a:solidFill>
              </a:ln>
              <a:solidFill>
                <a:srgbClr val="DE0000"/>
              </a:solidFill>
              <a:latin typeface="Comic Sans MS" panose="030F0702030302020204" pitchFamily="66" charset="0"/>
            </a:endParaRPr>
          </a:p>
        </p:txBody>
      </p:sp>
      <p:sp>
        <p:nvSpPr>
          <p:cNvPr id="3" name="TextBox 2"/>
          <p:cNvSpPr txBox="1"/>
          <p:nvPr/>
        </p:nvSpPr>
        <p:spPr>
          <a:xfrm>
            <a:off x="755576" y="1903472"/>
            <a:ext cx="7488832" cy="3785652"/>
          </a:xfrm>
          <a:prstGeom prst="rect">
            <a:avLst/>
          </a:prstGeom>
          <a:noFill/>
        </p:spPr>
        <p:txBody>
          <a:bodyPr wrap="square" rtlCol="0">
            <a:spAutoFit/>
          </a:bodyPr>
          <a:lstStyle/>
          <a:p>
            <a:pPr algn="ctr"/>
            <a:r>
              <a:rPr lang="en-GB" sz="2400" dirty="0" smtClean="0">
                <a:latin typeface="Kristen ITC" panose="03050502040202030202" pitchFamily="66" charset="0"/>
              </a:rPr>
              <a:t>Put a t-shirt in a zip lock bag alongside a small amount of water. (We collected free t-shirts from a local company giving them away but you could also use old t-shirts belonging to the Brownies or their parents if you ask in advance.)</a:t>
            </a:r>
          </a:p>
          <a:p>
            <a:pPr algn="ctr"/>
            <a:r>
              <a:rPr lang="en-GB" sz="2400" dirty="0" smtClean="0">
                <a:latin typeface="Kristen ITC" panose="03050502040202030202" pitchFamily="66" charset="0"/>
              </a:rPr>
              <a:t>Freeze the t-shirt in the bag. Give each six a frozen shirt and give them 10 minutes to get the shirt on one of the Brownies in the six. They may try licking it, blowing on it, hugging it or jumping on it in efforts to defrost it. </a:t>
            </a:r>
            <a:endParaRPr lang="en-GB" sz="2400" dirty="0">
              <a:latin typeface="Kristen ITC" panose="03050502040202030202" pitchFamily="66" charset="0"/>
            </a:endParaRPr>
          </a:p>
        </p:txBody>
      </p:sp>
    </p:spTree>
    <p:extLst>
      <p:ext uri="{BB962C8B-B14F-4D97-AF65-F5344CB8AC3E}">
        <p14:creationId xmlns:p14="http://schemas.microsoft.com/office/powerpoint/2010/main" val="11119232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705470"/>
            <a:ext cx="7920880" cy="923330"/>
          </a:xfrm>
          <a:prstGeom prst="rect">
            <a:avLst/>
          </a:prstGeom>
          <a:noFill/>
        </p:spPr>
        <p:txBody>
          <a:bodyPr wrap="square" rtlCol="0">
            <a:spAutoFit/>
          </a:bodyPr>
          <a:lstStyle/>
          <a:p>
            <a:pPr algn="ctr"/>
            <a:r>
              <a:rPr lang="en-GB" sz="5400" b="1" dirty="0" smtClean="0">
                <a:ln w="19050">
                  <a:solidFill>
                    <a:srgbClr val="1F3E00"/>
                  </a:solidFill>
                </a:ln>
                <a:solidFill>
                  <a:srgbClr val="DE0000"/>
                </a:solidFill>
                <a:latin typeface="Comic Sans MS" panose="030F0702030302020204" pitchFamily="66" charset="0"/>
              </a:rPr>
              <a:t>Elephant Bulldozing</a:t>
            </a:r>
            <a:endParaRPr lang="en-GB" sz="5400" b="1" dirty="0">
              <a:ln w="19050">
                <a:solidFill>
                  <a:srgbClr val="1F3E00"/>
                </a:solidFill>
              </a:ln>
              <a:solidFill>
                <a:srgbClr val="DE0000"/>
              </a:solidFill>
              <a:latin typeface="Comic Sans MS" panose="030F0702030302020204" pitchFamily="66" charset="0"/>
            </a:endParaRPr>
          </a:p>
        </p:txBody>
      </p:sp>
      <p:sp>
        <p:nvSpPr>
          <p:cNvPr id="3" name="TextBox 2"/>
          <p:cNvSpPr txBox="1"/>
          <p:nvPr/>
        </p:nvSpPr>
        <p:spPr>
          <a:xfrm>
            <a:off x="755576" y="1903472"/>
            <a:ext cx="7488832" cy="4154984"/>
          </a:xfrm>
          <a:prstGeom prst="rect">
            <a:avLst/>
          </a:prstGeom>
          <a:noFill/>
        </p:spPr>
        <p:txBody>
          <a:bodyPr wrap="square" rtlCol="0">
            <a:spAutoFit/>
          </a:bodyPr>
          <a:lstStyle/>
          <a:p>
            <a:pPr algn="ctr"/>
            <a:r>
              <a:rPr lang="en-GB" sz="2400" dirty="0" smtClean="0">
                <a:latin typeface="Kristen ITC" panose="03050502040202030202" pitchFamily="66" charset="0"/>
              </a:rPr>
              <a:t>This is completed as a relay race in sixes.</a:t>
            </a:r>
          </a:p>
          <a:p>
            <a:pPr algn="ctr"/>
            <a:r>
              <a:rPr lang="en-GB" sz="2400" dirty="0" smtClean="0">
                <a:latin typeface="Kristen ITC" panose="03050502040202030202" pitchFamily="66" charset="0"/>
              </a:rPr>
              <a:t>Give each six a pair of tights with a tennis ball in the end of one leg.</a:t>
            </a:r>
          </a:p>
          <a:p>
            <a:pPr algn="ctr"/>
            <a:r>
              <a:rPr lang="en-GB" sz="2400" dirty="0" smtClean="0">
                <a:latin typeface="Kristen ITC" panose="03050502040202030202" pitchFamily="66" charset="0"/>
              </a:rPr>
              <a:t>Each Brownie must then in turn put the tights on their head and swing their head from side to side to move their ‘trunk’. The trunk must then be used to knock over tin cans or cones. Once each Brownie has knocked them all over, they must retrace their steps rebuilding the course to give the trunk to the next Brownie so they all have a go.</a:t>
            </a:r>
            <a:endParaRPr lang="en-GB" sz="2400" dirty="0">
              <a:latin typeface="Kristen ITC" panose="03050502040202030202" pitchFamily="66" charset="0"/>
            </a:endParaRPr>
          </a:p>
        </p:txBody>
      </p:sp>
    </p:spTree>
    <p:extLst>
      <p:ext uri="{BB962C8B-B14F-4D97-AF65-F5344CB8AC3E}">
        <p14:creationId xmlns:p14="http://schemas.microsoft.com/office/powerpoint/2010/main" val="20731240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620688"/>
            <a:ext cx="7920880" cy="923330"/>
          </a:xfrm>
          <a:prstGeom prst="rect">
            <a:avLst/>
          </a:prstGeom>
          <a:noFill/>
        </p:spPr>
        <p:txBody>
          <a:bodyPr wrap="square" rtlCol="0">
            <a:spAutoFit/>
          </a:bodyPr>
          <a:lstStyle/>
          <a:p>
            <a:pPr algn="ctr"/>
            <a:r>
              <a:rPr lang="en-GB" sz="5400" b="1" dirty="0" smtClean="0">
                <a:ln w="19050">
                  <a:solidFill>
                    <a:srgbClr val="1F3E00"/>
                  </a:solidFill>
                </a:ln>
                <a:solidFill>
                  <a:srgbClr val="DE0000"/>
                </a:solidFill>
                <a:latin typeface="Comic Sans MS" panose="030F0702030302020204" pitchFamily="66" charset="0"/>
              </a:rPr>
              <a:t>Cup on a String</a:t>
            </a:r>
            <a:endParaRPr lang="en-GB" sz="5400" b="1" dirty="0">
              <a:ln w="19050">
                <a:solidFill>
                  <a:srgbClr val="1F3E00"/>
                </a:solidFill>
              </a:ln>
              <a:solidFill>
                <a:srgbClr val="DE0000"/>
              </a:solidFill>
              <a:latin typeface="Comic Sans MS" panose="030F0702030302020204" pitchFamily="66" charset="0"/>
            </a:endParaRPr>
          </a:p>
        </p:txBody>
      </p:sp>
      <p:sp>
        <p:nvSpPr>
          <p:cNvPr id="4" name="TextBox 3"/>
          <p:cNvSpPr txBox="1"/>
          <p:nvPr/>
        </p:nvSpPr>
        <p:spPr>
          <a:xfrm>
            <a:off x="539552" y="1640989"/>
            <a:ext cx="7848872" cy="4524315"/>
          </a:xfrm>
          <a:prstGeom prst="rect">
            <a:avLst/>
          </a:prstGeom>
          <a:noFill/>
        </p:spPr>
        <p:txBody>
          <a:bodyPr wrap="square" rtlCol="0">
            <a:spAutoFit/>
          </a:bodyPr>
          <a:lstStyle/>
          <a:p>
            <a:pPr algn="ctr"/>
            <a:r>
              <a:rPr lang="en-GB" sz="1600" dirty="0" smtClean="0">
                <a:latin typeface="Kristen ITC" panose="03050502040202030202" pitchFamily="66" charset="0"/>
              </a:rPr>
              <a:t>When you see the words ‘cups’ and ‘string’ together, you think of making telephones as a child to communicate with someone in the next room.</a:t>
            </a:r>
          </a:p>
          <a:p>
            <a:pPr algn="ctr"/>
            <a:r>
              <a:rPr lang="en-GB" sz="1600" dirty="0" smtClean="0">
                <a:latin typeface="Kristen ITC" panose="03050502040202030202" pitchFamily="66" charset="0"/>
              </a:rPr>
              <a:t>But this game requires team work and problem solving.</a:t>
            </a:r>
          </a:p>
          <a:p>
            <a:pPr algn="ctr"/>
            <a:endParaRPr lang="en-GB" sz="1600" dirty="0">
              <a:latin typeface="Kristen ITC" panose="03050502040202030202" pitchFamily="66" charset="0"/>
            </a:endParaRPr>
          </a:p>
          <a:p>
            <a:pPr algn="ctr"/>
            <a:r>
              <a:rPr lang="en-GB" sz="1600" dirty="0" smtClean="0">
                <a:latin typeface="Kristen ITC" panose="03050502040202030202" pitchFamily="66" charset="0"/>
              </a:rPr>
              <a:t>Split the Brownies into teams of 4. Each team is given a rubber band, 4 pieces of string and 4 cups. </a:t>
            </a:r>
          </a:p>
          <a:p>
            <a:pPr algn="ctr"/>
            <a:endParaRPr lang="en-GB" sz="1600" dirty="0">
              <a:latin typeface="Kristen ITC" panose="03050502040202030202" pitchFamily="66" charset="0"/>
            </a:endParaRPr>
          </a:p>
          <a:p>
            <a:pPr algn="ctr"/>
            <a:r>
              <a:rPr lang="en-GB" sz="1600" dirty="0" smtClean="0">
                <a:latin typeface="Kristen ITC" panose="03050502040202030202" pitchFamily="66" charset="0"/>
              </a:rPr>
              <a:t>They must then use the string and rubber band to pick up each cup in turn and stack it on top of one another.</a:t>
            </a:r>
          </a:p>
          <a:p>
            <a:pPr algn="ctr"/>
            <a:endParaRPr lang="en-GB" sz="1600" dirty="0">
              <a:latin typeface="Kristen ITC" panose="03050502040202030202" pitchFamily="66" charset="0"/>
            </a:endParaRPr>
          </a:p>
          <a:p>
            <a:pPr algn="ctr"/>
            <a:r>
              <a:rPr lang="en-GB" sz="1600" dirty="0" smtClean="0">
                <a:latin typeface="Kristen ITC" panose="03050502040202030202" pitchFamily="66" charset="0"/>
              </a:rPr>
              <a:t>To do this, they must tie the string onto the band, and each hold onto a length to pull the band wider and around the cup. They must then let the band spring tight and lift it up and onto one main cup, before repeating the process. </a:t>
            </a:r>
          </a:p>
          <a:p>
            <a:pPr algn="ctr"/>
            <a:endParaRPr lang="en-GB" sz="1600" dirty="0">
              <a:latin typeface="Kristen ITC" panose="03050502040202030202" pitchFamily="66" charset="0"/>
            </a:endParaRPr>
          </a:p>
          <a:p>
            <a:pPr algn="ctr"/>
            <a:r>
              <a:rPr lang="en-GB" sz="1600" dirty="0" smtClean="0">
                <a:latin typeface="Kristen ITC" panose="03050502040202030202" pitchFamily="66" charset="0"/>
              </a:rPr>
              <a:t>You can choose whether to give them a time limit and grant points or prizes to the teams which have the most or all cups stacked. Alternatively grant points or prizes for the first, second or third to complete.</a:t>
            </a:r>
            <a:endParaRPr lang="en-GB" sz="1600" dirty="0">
              <a:latin typeface="Kristen ITC" panose="03050502040202030202" pitchFamily="66" charset="0"/>
            </a:endParaRPr>
          </a:p>
        </p:txBody>
      </p:sp>
    </p:spTree>
    <p:extLst>
      <p:ext uri="{BB962C8B-B14F-4D97-AF65-F5344CB8AC3E}">
        <p14:creationId xmlns:p14="http://schemas.microsoft.com/office/powerpoint/2010/main" val="28157718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620688"/>
            <a:ext cx="7920880" cy="923330"/>
          </a:xfrm>
          <a:prstGeom prst="rect">
            <a:avLst/>
          </a:prstGeom>
          <a:noFill/>
        </p:spPr>
        <p:txBody>
          <a:bodyPr wrap="square" rtlCol="0">
            <a:spAutoFit/>
          </a:bodyPr>
          <a:lstStyle/>
          <a:p>
            <a:pPr algn="ctr"/>
            <a:r>
              <a:rPr lang="en-GB" sz="5400" b="1" dirty="0" smtClean="0">
                <a:ln w="19050">
                  <a:solidFill>
                    <a:srgbClr val="1F3E00"/>
                  </a:solidFill>
                </a:ln>
                <a:solidFill>
                  <a:srgbClr val="DE0000"/>
                </a:solidFill>
                <a:latin typeface="Comic Sans MS" panose="030F0702030302020204" pitchFamily="66" charset="0"/>
              </a:rPr>
              <a:t>Life on a Leaf</a:t>
            </a:r>
            <a:endParaRPr lang="en-GB" sz="5400" b="1" dirty="0">
              <a:ln w="19050">
                <a:solidFill>
                  <a:srgbClr val="1F3E00"/>
                </a:solidFill>
              </a:ln>
              <a:solidFill>
                <a:srgbClr val="DE0000"/>
              </a:solidFill>
              <a:latin typeface="Comic Sans MS" panose="030F0702030302020204" pitchFamily="66" charset="0"/>
            </a:endParaRPr>
          </a:p>
        </p:txBody>
      </p:sp>
      <p:sp>
        <p:nvSpPr>
          <p:cNvPr id="4" name="TextBox 3"/>
          <p:cNvSpPr txBox="1"/>
          <p:nvPr/>
        </p:nvSpPr>
        <p:spPr>
          <a:xfrm>
            <a:off x="1614205" y="1683675"/>
            <a:ext cx="5838115" cy="2031325"/>
          </a:xfrm>
          <a:prstGeom prst="rect">
            <a:avLst/>
          </a:prstGeom>
          <a:noFill/>
        </p:spPr>
        <p:txBody>
          <a:bodyPr wrap="square" rtlCol="0">
            <a:spAutoFit/>
          </a:bodyPr>
          <a:lstStyle/>
          <a:p>
            <a:pPr algn="ctr"/>
            <a:r>
              <a:rPr lang="en-GB" dirty="0" smtClean="0">
                <a:latin typeface="Kristen ITC" panose="03050502040202030202" pitchFamily="66" charset="0"/>
              </a:rPr>
              <a:t>This game is like Musical Chairs. You begin with each Brownie having a leaf (leaf shape cut out of newspaper). Play some music and get them moving around. When the music stops they must stand on any leaf. Each time you play the music again then remove a leaf, until there is one leaf and 2 brownies left.</a:t>
            </a:r>
            <a:endParaRPr lang="en-GB" dirty="0">
              <a:latin typeface="Kristen ITC" panose="03050502040202030202" pitchFamily="66" charset="0"/>
            </a:endParaRP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9925" y="3880072"/>
            <a:ext cx="2924150" cy="2069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3732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705470"/>
            <a:ext cx="7920880" cy="923330"/>
          </a:xfrm>
          <a:prstGeom prst="rect">
            <a:avLst/>
          </a:prstGeom>
          <a:noFill/>
        </p:spPr>
        <p:txBody>
          <a:bodyPr wrap="square" rtlCol="0">
            <a:spAutoFit/>
          </a:bodyPr>
          <a:lstStyle/>
          <a:p>
            <a:pPr algn="ctr"/>
            <a:r>
              <a:rPr lang="en-GB" sz="5400" b="1" dirty="0" smtClean="0">
                <a:ln w="19050">
                  <a:solidFill>
                    <a:srgbClr val="1F3E00"/>
                  </a:solidFill>
                </a:ln>
                <a:solidFill>
                  <a:srgbClr val="DE0000"/>
                </a:solidFill>
                <a:latin typeface="Comic Sans MS" panose="030F0702030302020204" pitchFamily="66" charset="0"/>
              </a:rPr>
              <a:t>EXPLORATION</a:t>
            </a:r>
            <a:endParaRPr lang="en-GB" sz="5400" b="1" dirty="0">
              <a:ln w="19050">
                <a:solidFill>
                  <a:srgbClr val="1F3E00"/>
                </a:solidFill>
              </a:ln>
              <a:solidFill>
                <a:srgbClr val="DE0000"/>
              </a:solidFill>
              <a:latin typeface="Comic Sans MS" panose="030F0702030302020204" pitchFamily="66" charset="0"/>
            </a:endParaRPr>
          </a:p>
        </p:txBody>
      </p:sp>
      <p:sp>
        <p:nvSpPr>
          <p:cNvPr id="4" name="TextBox 3"/>
          <p:cNvSpPr txBox="1"/>
          <p:nvPr/>
        </p:nvSpPr>
        <p:spPr>
          <a:xfrm>
            <a:off x="827585" y="1683675"/>
            <a:ext cx="7344816" cy="4062651"/>
          </a:xfrm>
          <a:prstGeom prst="rect">
            <a:avLst/>
          </a:prstGeom>
          <a:noFill/>
        </p:spPr>
        <p:txBody>
          <a:bodyPr wrap="square" rtlCol="0">
            <a:spAutoFit/>
          </a:bodyPr>
          <a:lstStyle/>
          <a:p>
            <a:pPr algn="ctr"/>
            <a:r>
              <a:rPr lang="en-GB" sz="2000" dirty="0" smtClean="0">
                <a:latin typeface="Kristen ITC" panose="03050502040202030202" pitchFamily="66" charset="0"/>
              </a:rPr>
              <a:t>When completing the challenge you may choose to go on an exploration. We embarked on an adventure with some exploring, encountering nature and conducting experiments. </a:t>
            </a:r>
          </a:p>
          <a:p>
            <a:pPr algn="ctr"/>
            <a:r>
              <a:rPr lang="en-GB" sz="2000" dirty="0" smtClean="0">
                <a:latin typeface="Kristen ITC" panose="03050502040202030202" pitchFamily="66" charset="0"/>
              </a:rPr>
              <a:t>We walked from Whiteley Woods (our pack holiday site) to forge dam. This provided us with the opportunity to get off site, stretch the girls legs and see the local area.</a:t>
            </a:r>
          </a:p>
          <a:p>
            <a:pPr algn="ctr"/>
            <a:r>
              <a:rPr lang="en-GB" sz="2000" dirty="0" smtClean="0">
                <a:latin typeface="Kristen ITC" panose="03050502040202030202" pitchFamily="66" charset="0"/>
              </a:rPr>
              <a:t>During the adventure, we asked the girls to collect any items of nature as required to create art with nature. </a:t>
            </a:r>
          </a:p>
          <a:p>
            <a:pPr algn="ctr"/>
            <a:r>
              <a:rPr lang="en-GB" sz="2000" dirty="0" smtClean="0">
                <a:latin typeface="Kristen ITC" panose="03050502040202030202" pitchFamily="66" charset="0"/>
              </a:rPr>
              <a:t>We also provided a Pond Dipping Activity in the shallows at forge dam which allowed the girls the opportunity to encounter lots of real life creepy crawlies.</a:t>
            </a:r>
          </a:p>
          <a:p>
            <a:pPr algn="ctr"/>
            <a:r>
              <a:rPr lang="en-GB" sz="2000" dirty="0" smtClean="0">
                <a:latin typeface="Kristen ITC" panose="03050502040202030202" pitchFamily="66" charset="0"/>
              </a:rPr>
              <a:t>Finally we ended the exploration with an ice cream.</a:t>
            </a:r>
            <a:endParaRPr lang="en-GB" sz="2000" dirty="0">
              <a:latin typeface="Kristen ITC" panose="03050502040202030202" pitchFamily="66" charset="0"/>
            </a:endParaRPr>
          </a:p>
        </p:txBody>
      </p:sp>
    </p:spTree>
    <p:extLst>
      <p:ext uri="{BB962C8B-B14F-4D97-AF65-F5344CB8AC3E}">
        <p14:creationId xmlns:p14="http://schemas.microsoft.com/office/powerpoint/2010/main" val="27366145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705470"/>
            <a:ext cx="7920880" cy="923330"/>
          </a:xfrm>
          <a:prstGeom prst="rect">
            <a:avLst/>
          </a:prstGeom>
          <a:noFill/>
        </p:spPr>
        <p:txBody>
          <a:bodyPr wrap="square" rtlCol="0">
            <a:spAutoFit/>
          </a:bodyPr>
          <a:lstStyle/>
          <a:p>
            <a:pPr algn="ctr"/>
            <a:r>
              <a:rPr lang="en-GB" sz="5400" b="1" dirty="0" smtClean="0">
                <a:ln w="19050">
                  <a:solidFill>
                    <a:srgbClr val="1F3E00"/>
                  </a:solidFill>
                </a:ln>
                <a:solidFill>
                  <a:srgbClr val="DE0000"/>
                </a:solidFill>
                <a:latin typeface="Comic Sans MS" panose="030F0702030302020204" pitchFamily="66" charset="0"/>
              </a:rPr>
              <a:t>Pond Dipping</a:t>
            </a:r>
            <a:endParaRPr lang="en-GB" sz="5400" b="1" dirty="0">
              <a:ln w="19050">
                <a:solidFill>
                  <a:srgbClr val="1F3E00"/>
                </a:solidFill>
              </a:ln>
              <a:solidFill>
                <a:srgbClr val="DE0000"/>
              </a:solidFill>
              <a:latin typeface="Comic Sans MS" panose="030F0702030302020204" pitchFamily="66" charset="0"/>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614" t="20024" r="23830" b="25019"/>
          <a:stretch/>
        </p:blipFill>
        <p:spPr bwMode="auto">
          <a:xfrm>
            <a:off x="755576" y="1745939"/>
            <a:ext cx="7488122" cy="4320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7987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8560" y="620688"/>
            <a:ext cx="7920880" cy="1446550"/>
          </a:xfrm>
          <a:prstGeom prst="rect">
            <a:avLst/>
          </a:prstGeom>
          <a:noFill/>
        </p:spPr>
        <p:txBody>
          <a:bodyPr wrap="square" rtlCol="0">
            <a:spAutoFit/>
          </a:bodyPr>
          <a:lstStyle/>
          <a:p>
            <a:pPr algn="ctr"/>
            <a:r>
              <a:rPr lang="en-GB" sz="4400" b="1" dirty="0" smtClean="0">
                <a:ln w="19050">
                  <a:solidFill>
                    <a:srgbClr val="1F3E00"/>
                  </a:solidFill>
                </a:ln>
                <a:solidFill>
                  <a:srgbClr val="DE0000"/>
                </a:solidFill>
                <a:latin typeface="Comic Sans MS" panose="030F0702030302020204" pitchFamily="66" charset="0"/>
              </a:rPr>
              <a:t>Butterfly Biscuit </a:t>
            </a:r>
          </a:p>
          <a:p>
            <a:pPr algn="ctr"/>
            <a:r>
              <a:rPr lang="en-GB" sz="4400" b="1" dirty="0" smtClean="0">
                <a:ln w="19050">
                  <a:solidFill>
                    <a:srgbClr val="1F3E00"/>
                  </a:solidFill>
                </a:ln>
                <a:solidFill>
                  <a:srgbClr val="DE0000"/>
                </a:solidFill>
                <a:latin typeface="Comic Sans MS" panose="030F0702030302020204" pitchFamily="66" charset="0"/>
              </a:rPr>
              <a:t>Bakes</a:t>
            </a:r>
            <a:endParaRPr lang="en-GB" sz="4400" b="1" dirty="0">
              <a:ln w="19050">
                <a:solidFill>
                  <a:srgbClr val="1F3E00"/>
                </a:solidFill>
              </a:ln>
              <a:solidFill>
                <a:srgbClr val="DE0000"/>
              </a:solidFill>
              <a:latin typeface="Comic Sans MS" panose="030F0702030302020204" pitchFamily="66" charset="0"/>
            </a:endParaRPr>
          </a:p>
        </p:txBody>
      </p:sp>
      <p:sp>
        <p:nvSpPr>
          <p:cNvPr id="3" name="TextBox 2"/>
          <p:cNvSpPr txBox="1"/>
          <p:nvPr/>
        </p:nvSpPr>
        <p:spPr>
          <a:xfrm>
            <a:off x="683568" y="2132856"/>
            <a:ext cx="7632848" cy="4031873"/>
          </a:xfrm>
          <a:prstGeom prst="rect">
            <a:avLst/>
          </a:prstGeom>
          <a:noFill/>
        </p:spPr>
        <p:txBody>
          <a:bodyPr wrap="square" rtlCol="0">
            <a:spAutoFit/>
          </a:bodyPr>
          <a:lstStyle/>
          <a:p>
            <a:pPr algn="just"/>
            <a:r>
              <a:rPr lang="en-GB" sz="1600" dirty="0" smtClean="0">
                <a:latin typeface="Kristen ITC" panose="03050502040202030202" pitchFamily="66" charset="0"/>
              </a:rPr>
              <a:t>Heat oven to </a:t>
            </a:r>
            <a:r>
              <a:rPr lang="en-GB" sz="1600" b="1" dirty="0" smtClean="0">
                <a:latin typeface="Kristen ITC" panose="03050502040202030202" pitchFamily="66" charset="0"/>
              </a:rPr>
              <a:t>180c</a:t>
            </a:r>
            <a:r>
              <a:rPr lang="en-GB" sz="1600" dirty="0" smtClean="0">
                <a:latin typeface="Kristen ITC" panose="03050502040202030202" pitchFamily="66" charset="0"/>
              </a:rPr>
              <a:t>. Mix </a:t>
            </a:r>
            <a:r>
              <a:rPr lang="en-GB" sz="1600" b="1" dirty="0">
                <a:latin typeface="Kristen ITC" panose="03050502040202030202" pitchFamily="66" charset="0"/>
              </a:rPr>
              <a:t>250g softened butter </a:t>
            </a:r>
            <a:r>
              <a:rPr lang="en-GB" sz="1600" dirty="0">
                <a:latin typeface="Kristen ITC" panose="03050502040202030202" pitchFamily="66" charset="0"/>
              </a:rPr>
              <a:t>and </a:t>
            </a:r>
            <a:r>
              <a:rPr lang="en-GB" sz="1600" b="1" dirty="0">
                <a:latin typeface="Kristen ITC" panose="03050502040202030202" pitchFamily="66" charset="0"/>
              </a:rPr>
              <a:t>140g caster sugar </a:t>
            </a:r>
            <a:r>
              <a:rPr lang="en-GB" sz="1600" dirty="0">
                <a:latin typeface="Kristen ITC" panose="03050502040202030202" pitchFamily="66" charset="0"/>
              </a:rPr>
              <a:t>in a large bowl with a wooden spoon, then add </a:t>
            </a:r>
            <a:r>
              <a:rPr lang="en-GB" sz="1600" b="1" dirty="0">
                <a:latin typeface="Kristen ITC" panose="03050502040202030202" pitchFamily="66" charset="0"/>
              </a:rPr>
              <a:t>1 egg yolk </a:t>
            </a:r>
            <a:r>
              <a:rPr lang="en-GB" sz="1600" dirty="0">
                <a:latin typeface="Kristen ITC" panose="03050502040202030202" pitchFamily="66" charset="0"/>
              </a:rPr>
              <a:t>and </a:t>
            </a:r>
            <a:r>
              <a:rPr lang="en-GB" sz="1600" b="1" dirty="0">
                <a:latin typeface="Kristen ITC" panose="03050502040202030202" pitchFamily="66" charset="0"/>
              </a:rPr>
              <a:t>2 tsp vanilla extract </a:t>
            </a:r>
            <a:r>
              <a:rPr lang="en-GB" sz="1600" dirty="0">
                <a:latin typeface="Kristen ITC" panose="03050502040202030202" pitchFamily="66" charset="0"/>
              </a:rPr>
              <a:t>and briefly beat to combine. Sift over </a:t>
            </a:r>
            <a:r>
              <a:rPr lang="en-GB" sz="1600" b="1" dirty="0">
                <a:latin typeface="Kristen ITC" panose="03050502040202030202" pitchFamily="66" charset="0"/>
              </a:rPr>
              <a:t>300g plain flour </a:t>
            </a:r>
            <a:r>
              <a:rPr lang="en-GB" sz="1600" dirty="0">
                <a:latin typeface="Kristen ITC" panose="03050502040202030202" pitchFamily="66" charset="0"/>
              </a:rPr>
              <a:t>and stir until the mixture is well combined – you might need to get your hands in at the end to give everything a really good mix and press the dough together</a:t>
            </a:r>
            <a:r>
              <a:rPr lang="en-GB" sz="1600" dirty="0" smtClean="0">
                <a:latin typeface="Kristen ITC" panose="03050502040202030202" pitchFamily="66" charset="0"/>
              </a:rPr>
              <a:t>. Roll the dough out to 1-2cm thickness and use a </a:t>
            </a:r>
            <a:r>
              <a:rPr lang="en-GB" sz="1600" b="1" dirty="0" smtClean="0">
                <a:latin typeface="Kristen ITC" panose="03050502040202030202" pitchFamily="66" charset="0"/>
              </a:rPr>
              <a:t>butterfly cutter </a:t>
            </a:r>
            <a:r>
              <a:rPr lang="en-GB" sz="1600" dirty="0" smtClean="0">
                <a:latin typeface="Kristen ITC" panose="03050502040202030202" pitchFamily="66" charset="0"/>
              </a:rPr>
              <a:t>to cut the biscuits out (makes about 24 biscuits). Lay the biscuits evenly apart on a baking tray and bake for </a:t>
            </a:r>
            <a:r>
              <a:rPr lang="en-GB" sz="1600" b="1" dirty="0" smtClean="0">
                <a:latin typeface="Kristen ITC" panose="03050502040202030202" pitchFamily="66" charset="0"/>
              </a:rPr>
              <a:t>12-15 minutes</a:t>
            </a:r>
            <a:r>
              <a:rPr lang="en-GB" sz="1600" dirty="0" smtClean="0">
                <a:latin typeface="Kristen ITC" panose="03050502040202030202" pitchFamily="66" charset="0"/>
              </a:rPr>
              <a:t>.</a:t>
            </a:r>
          </a:p>
          <a:p>
            <a:pPr algn="just"/>
            <a:endParaRPr lang="en-GB" sz="1600" dirty="0">
              <a:latin typeface="Kristen ITC" panose="03050502040202030202" pitchFamily="66" charset="0"/>
            </a:endParaRPr>
          </a:p>
          <a:p>
            <a:pPr algn="just"/>
            <a:r>
              <a:rPr lang="en-GB" sz="1600" dirty="0" smtClean="0">
                <a:latin typeface="Kristen ITC" panose="03050502040202030202" pitchFamily="66" charset="0"/>
              </a:rPr>
              <a:t>In order to decorate the biscuits either use icing and sweets and let the Brownies Imaginations run wild or put chocolate drops or smarties onto the biscuits before putting them into the oven. </a:t>
            </a:r>
          </a:p>
          <a:p>
            <a:pPr algn="just"/>
            <a:endParaRPr lang="en-GB" sz="1600" dirty="0" smtClean="0">
              <a:latin typeface="Kristen ITC" panose="03050502040202030202" pitchFamily="66" charset="0"/>
            </a:endParaRPr>
          </a:p>
          <a:p>
            <a:pPr algn="just"/>
            <a:r>
              <a:rPr lang="en-GB" sz="1600" dirty="0" smtClean="0">
                <a:latin typeface="Kristen ITC" panose="03050502040202030202" pitchFamily="66" charset="0"/>
              </a:rPr>
              <a:t>If you want to make the biscuits more exciting then why not bake them on a stick or substitute 50g of flour for 50g of Cocoa Powder and add 180g of chocolate chunks.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7325" y="620688"/>
            <a:ext cx="1913107" cy="1440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8931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rot="16200000">
            <a:off x="-1162213" y="2034422"/>
            <a:ext cx="5037068" cy="769441"/>
          </a:xfrm>
          <a:prstGeom prst="rect">
            <a:avLst/>
          </a:prstGeom>
          <a:noFill/>
        </p:spPr>
        <p:txBody>
          <a:bodyPr wrap="square" rtlCol="0">
            <a:spAutoFit/>
          </a:bodyPr>
          <a:lstStyle/>
          <a:p>
            <a:pPr algn="ctr"/>
            <a:r>
              <a:rPr lang="en-GB" sz="4400" b="1" dirty="0" smtClean="0">
                <a:ln w="19050">
                  <a:solidFill>
                    <a:srgbClr val="1F3E00"/>
                  </a:solidFill>
                </a:ln>
                <a:solidFill>
                  <a:srgbClr val="DE0000"/>
                </a:solidFill>
                <a:latin typeface="Comic Sans MS" panose="030F0702030302020204" pitchFamily="66" charset="0"/>
              </a:rPr>
              <a:t>Dirt Pudding</a:t>
            </a:r>
            <a:endParaRPr lang="en-GB" sz="4400" b="1" dirty="0">
              <a:ln w="19050">
                <a:solidFill>
                  <a:srgbClr val="1F3E00"/>
                </a:solidFill>
              </a:ln>
              <a:solidFill>
                <a:srgbClr val="DE0000"/>
              </a:solidFill>
              <a:latin typeface="Comic Sans MS" panose="030F0702030302020204" pitchFamily="66" charset="0"/>
            </a:endParaRPr>
          </a:p>
        </p:txBody>
      </p:sp>
      <p:sp>
        <p:nvSpPr>
          <p:cNvPr id="3" name="TextBox 2"/>
          <p:cNvSpPr txBox="1"/>
          <p:nvPr/>
        </p:nvSpPr>
        <p:spPr>
          <a:xfrm>
            <a:off x="2411760" y="840769"/>
            <a:ext cx="5832648" cy="5324535"/>
          </a:xfrm>
          <a:prstGeom prst="rect">
            <a:avLst/>
          </a:prstGeom>
          <a:noFill/>
        </p:spPr>
        <p:txBody>
          <a:bodyPr wrap="square" rtlCol="0">
            <a:spAutoFit/>
          </a:bodyPr>
          <a:lstStyle/>
          <a:p>
            <a:pPr algn="just"/>
            <a:r>
              <a:rPr lang="en-GB" sz="2000" dirty="0" smtClean="0">
                <a:latin typeface="Kristen ITC" panose="03050502040202030202" pitchFamily="66" charset="0"/>
              </a:rPr>
              <a:t>We allowed the girls to work in their sixes and make a batch for each groups dessert. </a:t>
            </a:r>
          </a:p>
          <a:p>
            <a:pPr algn="just"/>
            <a:r>
              <a:rPr lang="en-GB" sz="2000" dirty="0" smtClean="0">
                <a:latin typeface="Kristen ITC" panose="03050502040202030202" pitchFamily="66" charset="0"/>
              </a:rPr>
              <a:t>Mix the Chocolate Angel Delight with Milk according to the packet instructions and leave for 5-10 minutes.</a:t>
            </a:r>
          </a:p>
          <a:p>
            <a:pPr algn="just"/>
            <a:r>
              <a:rPr lang="en-GB" sz="2000" dirty="0" smtClean="0">
                <a:latin typeface="Kristen ITC" panose="03050502040202030202" pitchFamily="66" charset="0"/>
              </a:rPr>
              <a:t>While the Angel Delight is setting, bash the Oreos in a zip lock bag using a rolling pin (the more they are crumbled the less the white cream will be obvious). </a:t>
            </a:r>
          </a:p>
          <a:p>
            <a:pPr algn="just"/>
            <a:r>
              <a:rPr lang="en-GB" sz="2000" dirty="0" smtClean="0">
                <a:latin typeface="Kristen ITC" panose="03050502040202030202" pitchFamily="66" charset="0"/>
              </a:rPr>
              <a:t>Finally layer the chocolate delight and the Oreos into an individual pot for each girl and add a couple of jelly snakes to the dirt.</a:t>
            </a:r>
          </a:p>
          <a:p>
            <a:pPr algn="just"/>
            <a:endParaRPr lang="en-GB" sz="2000" dirty="0">
              <a:latin typeface="Kristen ITC" panose="03050502040202030202" pitchFamily="66" charset="0"/>
            </a:endParaRPr>
          </a:p>
          <a:p>
            <a:pPr algn="just"/>
            <a:r>
              <a:rPr lang="en-GB" sz="2000" b="1" i="1" dirty="0" smtClean="0">
                <a:latin typeface="Kristen ITC" panose="03050502040202030202" pitchFamily="66" charset="0"/>
              </a:rPr>
              <a:t>5 packets of angel delight plus 2 packets of </a:t>
            </a:r>
            <a:r>
              <a:rPr lang="en-GB" sz="2000" b="1" i="1" dirty="0">
                <a:latin typeface="Kristen ITC" panose="03050502040202030202" pitchFamily="66" charset="0"/>
              </a:rPr>
              <a:t>O</a:t>
            </a:r>
            <a:r>
              <a:rPr lang="en-GB" sz="2000" b="1" i="1" dirty="0" smtClean="0">
                <a:latin typeface="Kristen ITC" panose="03050502040202030202" pitchFamily="66" charset="0"/>
              </a:rPr>
              <a:t>reos will feed 20 girls. We purchased 3 packs of jelly snakes for £1 in Morrison's for our ‘Worms in the Dirt’.</a:t>
            </a:r>
          </a:p>
        </p:txBody>
      </p:sp>
      <p:pic>
        <p:nvPicPr>
          <p:cNvPr id="2050" name="Picture 2" descr="{ Rainforest Dirt Pudding }"/>
          <p:cNvPicPr>
            <a:picLocks noChangeAspect="1" noChangeArrowheads="1"/>
          </p:cNvPicPr>
          <p:nvPr/>
        </p:nvPicPr>
        <p:blipFill rotWithShape="1">
          <a:blip r:embed="rId2">
            <a:extLst>
              <a:ext uri="{28A0092B-C50C-407E-A947-70E740481C1C}">
                <a14:useLocalDpi xmlns:a14="http://schemas.microsoft.com/office/drawing/2010/main" val="0"/>
              </a:ext>
            </a:extLst>
          </a:blip>
          <a:srcRect t="7082" r="50000" b="6173"/>
          <a:stretch/>
        </p:blipFill>
        <p:spPr bwMode="auto">
          <a:xfrm>
            <a:off x="539552" y="4275094"/>
            <a:ext cx="1647570" cy="2034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274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yum"/>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7600" b="90000" l="10697" r="96517"/>
                    </a14:imgEffect>
                  </a14:imgLayer>
                </a14:imgProps>
              </a:ext>
              <a:ext uri="{28A0092B-C50C-407E-A947-70E740481C1C}">
                <a14:useLocalDpi xmlns:a14="http://schemas.microsoft.com/office/drawing/2010/main" val="0"/>
              </a:ext>
            </a:extLst>
          </a:blip>
          <a:srcRect l="10655" t="18070" r="3852" b="10890"/>
          <a:stretch/>
        </p:blipFill>
        <p:spPr bwMode="auto">
          <a:xfrm>
            <a:off x="3851920" y="1551161"/>
            <a:ext cx="4464496" cy="46141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56592" y="769928"/>
            <a:ext cx="7920880" cy="1938992"/>
          </a:xfrm>
          <a:prstGeom prst="rect">
            <a:avLst/>
          </a:prstGeom>
          <a:noFill/>
        </p:spPr>
        <p:txBody>
          <a:bodyPr wrap="square" rtlCol="0">
            <a:spAutoFit/>
          </a:bodyPr>
          <a:lstStyle/>
          <a:p>
            <a:pPr algn="ctr"/>
            <a:r>
              <a:rPr lang="en-GB" sz="6000" b="1" dirty="0" smtClean="0">
                <a:ln w="19050">
                  <a:solidFill>
                    <a:srgbClr val="1F3E00"/>
                  </a:solidFill>
                </a:ln>
                <a:solidFill>
                  <a:srgbClr val="DE0000"/>
                </a:solidFill>
                <a:latin typeface="Comic Sans MS" panose="030F0702030302020204" pitchFamily="66" charset="0"/>
              </a:rPr>
              <a:t>Creepy Crawly </a:t>
            </a:r>
          </a:p>
          <a:p>
            <a:pPr algn="ctr"/>
            <a:r>
              <a:rPr lang="en-GB" sz="6000" b="1" dirty="0" smtClean="0">
                <a:ln w="19050">
                  <a:solidFill>
                    <a:srgbClr val="1F3E00"/>
                  </a:solidFill>
                </a:ln>
                <a:solidFill>
                  <a:srgbClr val="DE0000"/>
                </a:solidFill>
                <a:latin typeface="Comic Sans MS" panose="030F0702030302020204" pitchFamily="66" charset="0"/>
              </a:rPr>
              <a:t>Crackers</a:t>
            </a:r>
            <a:endParaRPr lang="en-GB" sz="6000" b="1" dirty="0">
              <a:ln w="19050">
                <a:solidFill>
                  <a:srgbClr val="1F3E00"/>
                </a:solidFill>
              </a:ln>
              <a:solidFill>
                <a:srgbClr val="DE0000"/>
              </a:solidFill>
              <a:latin typeface="Comic Sans MS" panose="030F0702030302020204" pitchFamily="66" charset="0"/>
            </a:endParaRPr>
          </a:p>
        </p:txBody>
      </p:sp>
      <p:sp>
        <p:nvSpPr>
          <p:cNvPr id="3" name="TextBox 2"/>
          <p:cNvSpPr txBox="1"/>
          <p:nvPr/>
        </p:nvSpPr>
        <p:spPr>
          <a:xfrm>
            <a:off x="611577" y="3525976"/>
            <a:ext cx="3240343" cy="1631216"/>
          </a:xfrm>
          <a:prstGeom prst="rect">
            <a:avLst/>
          </a:prstGeom>
          <a:noFill/>
        </p:spPr>
        <p:txBody>
          <a:bodyPr wrap="square" rtlCol="0">
            <a:spAutoFit/>
          </a:bodyPr>
          <a:lstStyle/>
          <a:p>
            <a:pPr algn="ctr"/>
            <a:r>
              <a:rPr lang="en-GB" sz="2000" dirty="0" smtClean="0">
                <a:latin typeface="Kristen ITC" panose="03050502040202030202" pitchFamily="66" charset="0"/>
              </a:rPr>
              <a:t>Layer cheese onto a cracker and decorate with cherry tomatoes, cucumber and ‘</a:t>
            </a:r>
            <a:r>
              <a:rPr lang="en-GB" sz="2000" dirty="0">
                <a:latin typeface="Kristen ITC" panose="03050502040202030202" pitchFamily="66" charset="0"/>
              </a:rPr>
              <a:t>N</a:t>
            </a:r>
            <a:r>
              <a:rPr lang="en-GB" sz="2000" dirty="0" smtClean="0">
                <a:latin typeface="Kristen ITC" panose="03050502040202030202" pitchFamily="66" charset="0"/>
              </a:rPr>
              <a:t>ik Nak’ crisps.</a:t>
            </a:r>
            <a:endParaRPr lang="en-GB" sz="2000" dirty="0">
              <a:latin typeface="Kristen ITC" panose="03050502040202030202" pitchFamily="66" charset="0"/>
            </a:endParaRPr>
          </a:p>
        </p:txBody>
      </p:sp>
    </p:spTree>
    <p:extLst>
      <p:ext uri="{BB962C8B-B14F-4D97-AF65-F5344CB8AC3E}">
        <p14:creationId xmlns:p14="http://schemas.microsoft.com/office/powerpoint/2010/main" val="672106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0509"/>
          <a:stretch/>
        </p:blipFill>
        <p:spPr bwMode="auto">
          <a:xfrm>
            <a:off x="539553" y="620689"/>
            <a:ext cx="1482110" cy="1440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072280" y="697914"/>
            <a:ext cx="6316144" cy="5755422"/>
          </a:xfrm>
          <a:prstGeom prst="rect">
            <a:avLst/>
          </a:prstGeom>
          <a:noFill/>
        </p:spPr>
        <p:txBody>
          <a:bodyPr wrap="square" rtlCol="0">
            <a:spAutoFit/>
          </a:bodyPr>
          <a:lstStyle/>
          <a:p>
            <a:pPr algn="ctr"/>
            <a:r>
              <a:rPr lang="en-GB" sz="1600" b="1" dirty="0" smtClean="0">
                <a:latin typeface="Kristen ITC" panose="03050502040202030202" pitchFamily="66" charset="0"/>
              </a:rPr>
              <a:t>These can be made from scratch using a simple cupcake recipe or a banana cupcake recipe. Alternatively you can decorate ready made buns.</a:t>
            </a:r>
          </a:p>
          <a:p>
            <a:endParaRPr lang="en-GB" sz="1000" dirty="0">
              <a:latin typeface="Kristen ITC" panose="03050502040202030202" pitchFamily="66" charset="0"/>
            </a:endParaRPr>
          </a:p>
          <a:p>
            <a:r>
              <a:rPr lang="en-GB" sz="1400" b="1" dirty="0" smtClean="0">
                <a:latin typeface="Kristen ITC" panose="03050502040202030202" pitchFamily="66" charset="0"/>
              </a:rPr>
              <a:t>A good Cupcake </a:t>
            </a:r>
            <a:r>
              <a:rPr lang="en-GB" sz="1400" b="1" dirty="0">
                <a:latin typeface="Kristen ITC" panose="03050502040202030202" pitchFamily="66" charset="0"/>
              </a:rPr>
              <a:t>R</a:t>
            </a:r>
            <a:r>
              <a:rPr lang="en-GB" sz="1400" b="1" dirty="0" smtClean="0">
                <a:latin typeface="Kristen ITC" panose="03050502040202030202" pitchFamily="66" charset="0"/>
              </a:rPr>
              <a:t>ecipe can be found here</a:t>
            </a:r>
            <a:r>
              <a:rPr lang="en-GB" sz="1400" b="1" dirty="0">
                <a:latin typeface="Kristen ITC" panose="03050502040202030202" pitchFamily="66" charset="0"/>
              </a:rPr>
              <a:t>: </a:t>
            </a:r>
            <a:r>
              <a:rPr lang="en-GB" sz="1400" dirty="0">
                <a:latin typeface="Kristen ITC" panose="03050502040202030202" pitchFamily="66" charset="0"/>
                <a:hlinkClick r:id="rId3"/>
              </a:rPr>
              <a:t>http://</a:t>
            </a:r>
            <a:r>
              <a:rPr lang="en-GB" sz="1400" dirty="0" smtClean="0">
                <a:latin typeface="Kristen ITC" panose="03050502040202030202" pitchFamily="66" charset="0"/>
                <a:hlinkClick r:id="rId3"/>
              </a:rPr>
              <a:t>www.bbc.co.uk/food/recipes/cupcakes_93722</a:t>
            </a:r>
            <a:r>
              <a:rPr lang="en-GB" sz="1400" dirty="0" smtClean="0">
                <a:latin typeface="Kristen ITC" panose="03050502040202030202" pitchFamily="66" charset="0"/>
              </a:rPr>
              <a:t> </a:t>
            </a:r>
          </a:p>
          <a:p>
            <a:endParaRPr lang="en-GB" sz="1000" dirty="0">
              <a:latin typeface="Kristen ITC" panose="03050502040202030202" pitchFamily="66" charset="0"/>
            </a:endParaRPr>
          </a:p>
          <a:p>
            <a:r>
              <a:rPr lang="en-GB" sz="1600" b="1" dirty="0" smtClean="0">
                <a:latin typeface="Kristen ITC" panose="03050502040202030202" pitchFamily="66" charset="0"/>
              </a:rPr>
              <a:t>Banana Cupcake Recipe: </a:t>
            </a:r>
          </a:p>
          <a:p>
            <a:pPr algn="just"/>
            <a:r>
              <a:rPr lang="en-GB" sz="1600" dirty="0">
                <a:latin typeface="Kristen ITC" panose="03050502040202030202" pitchFamily="66" charset="0"/>
              </a:rPr>
              <a:t>Preheat oven to </a:t>
            </a:r>
            <a:r>
              <a:rPr lang="en-GB" sz="1600" b="1" dirty="0" smtClean="0">
                <a:latin typeface="Kristen ITC" panose="03050502040202030202" pitchFamily="66" charset="0"/>
              </a:rPr>
              <a:t>180c</a:t>
            </a:r>
            <a:r>
              <a:rPr lang="en-GB" sz="1600" dirty="0" smtClean="0">
                <a:latin typeface="Kristen ITC" panose="03050502040202030202" pitchFamily="66" charset="0"/>
              </a:rPr>
              <a:t>. </a:t>
            </a:r>
            <a:r>
              <a:rPr lang="en-GB" sz="1600" dirty="0">
                <a:latin typeface="Kristen ITC" panose="03050502040202030202" pitchFamily="66" charset="0"/>
              </a:rPr>
              <a:t>Line a bun tin with 12 cupcake </a:t>
            </a:r>
            <a:r>
              <a:rPr lang="en-GB" sz="1600" dirty="0" smtClean="0">
                <a:latin typeface="Kristen ITC" panose="03050502040202030202" pitchFamily="66" charset="0"/>
              </a:rPr>
              <a:t>cases. In </a:t>
            </a:r>
            <a:r>
              <a:rPr lang="en-GB" sz="1600" dirty="0">
                <a:latin typeface="Kristen ITC" panose="03050502040202030202" pitchFamily="66" charset="0"/>
              </a:rPr>
              <a:t>a mixing bowl, cream </a:t>
            </a:r>
            <a:r>
              <a:rPr lang="en-GB" sz="1600" dirty="0" smtClean="0">
                <a:latin typeface="Kristen ITC" panose="03050502040202030202" pitchFamily="66" charset="0"/>
              </a:rPr>
              <a:t>together </a:t>
            </a:r>
            <a:r>
              <a:rPr lang="en-GB" sz="1600" b="1" dirty="0" smtClean="0">
                <a:latin typeface="Kristen ITC" panose="03050502040202030202" pitchFamily="66" charset="0"/>
              </a:rPr>
              <a:t>125g of butter </a:t>
            </a:r>
            <a:r>
              <a:rPr lang="en-GB" sz="1600" dirty="0">
                <a:latin typeface="Kristen ITC" panose="03050502040202030202" pitchFamily="66" charset="0"/>
              </a:rPr>
              <a:t>and </a:t>
            </a:r>
            <a:r>
              <a:rPr lang="en-GB" sz="1600" b="1" dirty="0" smtClean="0">
                <a:latin typeface="Kristen ITC" panose="03050502040202030202" pitchFamily="66" charset="0"/>
              </a:rPr>
              <a:t>125g of sugar</a:t>
            </a:r>
            <a:r>
              <a:rPr lang="en-GB" sz="1600" dirty="0" smtClean="0">
                <a:latin typeface="Kristen ITC" panose="03050502040202030202" pitchFamily="66" charset="0"/>
              </a:rPr>
              <a:t> </a:t>
            </a:r>
            <a:r>
              <a:rPr lang="en-GB" sz="1600" dirty="0">
                <a:latin typeface="Kristen ITC" panose="03050502040202030202" pitchFamily="66" charset="0"/>
              </a:rPr>
              <a:t>until fluffy. Gradually beat in </a:t>
            </a:r>
            <a:r>
              <a:rPr lang="en-GB" sz="1600" b="1" dirty="0" smtClean="0">
                <a:latin typeface="Kristen ITC" panose="03050502040202030202" pitchFamily="66" charset="0"/>
              </a:rPr>
              <a:t>2 eggs </a:t>
            </a:r>
            <a:r>
              <a:rPr lang="en-GB" sz="1600" dirty="0">
                <a:latin typeface="Kristen ITC" panose="03050502040202030202" pitchFamily="66" charset="0"/>
              </a:rPr>
              <a:t>until mixture is smooth. Fold in </a:t>
            </a:r>
            <a:r>
              <a:rPr lang="en-GB" sz="1600" b="1" dirty="0" smtClean="0">
                <a:latin typeface="Kristen ITC" panose="03050502040202030202" pitchFamily="66" charset="0"/>
              </a:rPr>
              <a:t>125g  plain flour</a:t>
            </a:r>
            <a:r>
              <a:rPr lang="en-GB" sz="1600" dirty="0">
                <a:latin typeface="Kristen ITC" panose="03050502040202030202" pitchFamily="66" charset="0"/>
              </a:rPr>
              <a:t>, </a:t>
            </a:r>
            <a:r>
              <a:rPr lang="en-GB" sz="1600" b="1" dirty="0" smtClean="0">
                <a:latin typeface="Kristen ITC" panose="03050502040202030202" pitchFamily="66" charset="0"/>
              </a:rPr>
              <a:t>2tsp of baking </a:t>
            </a:r>
            <a:r>
              <a:rPr lang="en-GB" sz="1600" b="1" dirty="0">
                <a:latin typeface="Kristen ITC" panose="03050502040202030202" pitchFamily="66" charset="0"/>
              </a:rPr>
              <a:t>powder </a:t>
            </a:r>
            <a:r>
              <a:rPr lang="en-GB" sz="1600" dirty="0">
                <a:latin typeface="Kristen ITC" panose="03050502040202030202" pitchFamily="66" charset="0"/>
              </a:rPr>
              <a:t>and </a:t>
            </a:r>
            <a:r>
              <a:rPr lang="en-GB" sz="1600" b="1" dirty="0" smtClean="0">
                <a:latin typeface="Kristen ITC" panose="03050502040202030202" pitchFamily="66" charset="0"/>
              </a:rPr>
              <a:t>2 small/medium mashed bananas</a:t>
            </a:r>
            <a:r>
              <a:rPr lang="en-GB" sz="1600" dirty="0" smtClean="0">
                <a:latin typeface="Kristen ITC" panose="03050502040202030202" pitchFamily="66" charset="0"/>
              </a:rPr>
              <a:t>. Divide </a:t>
            </a:r>
            <a:r>
              <a:rPr lang="en-GB" sz="1600" dirty="0">
                <a:latin typeface="Kristen ITC" panose="03050502040202030202" pitchFamily="66" charset="0"/>
              </a:rPr>
              <a:t>between cases and bake for </a:t>
            </a:r>
            <a:r>
              <a:rPr lang="en-GB" sz="1600" b="1" dirty="0">
                <a:latin typeface="Kristen ITC" panose="03050502040202030202" pitchFamily="66" charset="0"/>
              </a:rPr>
              <a:t>20-25 minutes</a:t>
            </a:r>
            <a:r>
              <a:rPr lang="en-GB" sz="1600" dirty="0">
                <a:latin typeface="Kristen ITC" panose="03050502040202030202" pitchFamily="66" charset="0"/>
              </a:rPr>
              <a:t>. </a:t>
            </a:r>
            <a:r>
              <a:rPr lang="en-GB" sz="1600" dirty="0" smtClean="0">
                <a:latin typeface="Kristen ITC" panose="03050502040202030202" pitchFamily="66" charset="0"/>
              </a:rPr>
              <a:t>Cool and decorate.</a:t>
            </a:r>
          </a:p>
          <a:p>
            <a:pPr algn="just"/>
            <a:endParaRPr lang="en-GB" sz="1000" dirty="0" smtClean="0">
              <a:latin typeface="Kristen ITC" panose="03050502040202030202" pitchFamily="66" charset="0"/>
            </a:endParaRPr>
          </a:p>
          <a:p>
            <a:r>
              <a:rPr lang="en-GB" sz="1600" b="1" dirty="0" smtClean="0">
                <a:latin typeface="Kristen ITC" panose="03050502040202030202" pitchFamily="66" charset="0"/>
              </a:rPr>
              <a:t>Decorate</a:t>
            </a:r>
            <a:r>
              <a:rPr lang="en-GB" sz="1600" dirty="0" smtClean="0">
                <a:latin typeface="Kristen ITC" panose="03050502040202030202" pitchFamily="66" charset="0"/>
              </a:rPr>
              <a:t> the buns with a simple chocolate butter cream icing or ready made icing such as ‘</a:t>
            </a:r>
            <a:r>
              <a:rPr lang="en-GB" sz="1600" dirty="0">
                <a:latin typeface="Kristen ITC" panose="03050502040202030202" pitchFamily="66" charset="0"/>
              </a:rPr>
              <a:t>B</a:t>
            </a:r>
            <a:r>
              <a:rPr lang="en-GB" sz="1600" dirty="0" smtClean="0">
                <a:latin typeface="Kristen ITC" panose="03050502040202030202" pitchFamily="66" charset="0"/>
              </a:rPr>
              <a:t>etty </a:t>
            </a:r>
            <a:r>
              <a:rPr lang="en-GB" sz="1600" dirty="0">
                <a:latin typeface="Kristen ITC" panose="03050502040202030202" pitchFamily="66" charset="0"/>
              </a:rPr>
              <a:t>C</a:t>
            </a:r>
            <a:r>
              <a:rPr lang="en-GB" sz="1600" dirty="0" smtClean="0">
                <a:latin typeface="Kristen ITC" panose="03050502040202030202" pitchFamily="66" charset="0"/>
              </a:rPr>
              <a:t>rocker’. Use small circular biscuits for the snout and ears and mini marshmallows for the eyes. Then decorate with a black fine icing pen to add the monkey’s features.</a:t>
            </a:r>
          </a:p>
          <a:p>
            <a:endParaRPr lang="en-GB" sz="1000" dirty="0">
              <a:latin typeface="Kristen ITC" panose="03050502040202030202" pitchFamily="66" charset="0"/>
            </a:endParaRPr>
          </a:p>
          <a:p>
            <a:pPr algn="ctr"/>
            <a:r>
              <a:rPr lang="en-GB" sz="1200" b="1" dirty="0" smtClean="0">
                <a:latin typeface="Kristen ITC" panose="03050502040202030202" pitchFamily="66" charset="0"/>
              </a:rPr>
              <a:t>	</a:t>
            </a:r>
            <a:r>
              <a:rPr lang="en-GB" sz="1200" b="1" u="sng" dirty="0" smtClean="0">
                <a:latin typeface="Kristen ITC" panose="03050502040202030202" pitchFamily="66" charset="0"/>
              </a:rPr>
              <a:t>TIP</a:t>
            </a:r>
            <a:r>
              <a:rPr lang="en-GB" sz="1200" dirty="0" smtClean="0">
                <a:latin typeface="Kristen ITC" panose="03050502040202030202" pitchFamily="66" charset="0"/>
              </a:rPr>
              <a:t>: For Units completing this challenge pack in one night, </a:t>
            </a:r>
            <a:r>
              <a:rPr lang="en-GB" sz="1200" dirty="0">
                <a:latin typeface="Kristen ITC" panose="03050502040202030202" pitchFamily="66" charset="0"/>
              </a:rPr>
              <a:t>t</a:t>
            </a:r>
            <a:r>
              <a:rPr lang="en-GB" sz="1200" dirty="0" smtClean="0">
                <a:latin typeface="Kristen ITC" panose="03050502040202030202" pitchFamily="66" charset="0"/>
              </a:rPr>
              <a:t>he buns 	can be made and frozen one week, then defrosted and 	decorated another week. Or for a simple decorating option, use buttercream and add ‘Animal Biscuits’ plus sprinkles!</a:t>
            </a:r>
            <a:endParaRPr lang="en-GB" sz="1200" dirty="0">
              <a:latin typeface="Kristen ITC" panose="03050502040202030202" pitchFamily="66" charset="0"/>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459" y="1844824"/>
            <a:ext cx="1011237" cy="460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624" t="8420" b="7532"/>
          <a:stretch/>
        </p:blipFill>
        <p:spPr bwMode="auto">
          <a:xfrm>
            <a:off x="1763688" y="5426489"/>
            <a:ext cx="1282172" cy="882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4232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908720"/>
            <a:ext cx="5832648" cy="5078313"/>
          </a:xfrm>
          <a:prstGeom prst="rect">
            <a:avLst/>
          </a:prstGeom>
          <a:noFill/>
        </p:spPr>
        <p:txBody>
          <a:bodyPr wrap="square" rtlCol="0">
            <a:spAutoFit/>
          </a:bodyPr>
          <a:lstStyle/>
          <a:p>
            <a:pPr algn="ctr"/>
            <a:r>
              <a:rPr lang="en-GB" b="1" dirty="0" smtClean="0">
                <a:latin typeface="Kristen ITC" panose="03050502040202030202" pitchFamily="66" charset="0"/>
              </a:rPr>
              <a:t>These are perfect if you are completing the challenge badge alongside fundraising or near mothers day as these can be sold or given as gifts. They are cheap and easy to make and also very tasty.</a:t>
            </a:r>
          </a:p>
          <a:p>
            <a:pPr algn="ctr"/>
            <a:endParaRPr lang="en-GB" b="1" dirty="0">
              <a:latin typeface="Kristen ITC" panose="03050502040202030202" pitchFamily="66" charset="0"/>
            </a:endParaRPr>
          </a:p>
          <a:p>
            <a:pPr algn="ctr"/>
            <a:r>
              <a:rPr lang="en-GB" dirty="0" smtClean="0">
                <a:latin typeface="Kristen ITC" panose="03050502040202030202" pitchFamily="66" charset="0"/>
              </a:rPr>
              <a:t>Simply Melt </a:t>
            </a:r>
            <a:r>
              <a:rPr lang="en-GB" b="1" dirty="0" smtClean="0">
                <a:latin typeface="Kristen ITC" panose="03050502040202030202" pitchFamily="66" charset="0"/>
              </a:rPr>
              <a:t>white chocolate </a:t>
            </a:r>
            <a:r>
              <a:rPr lang="en-GB" dirty="0" smtClean="0">
                <a:latin typeface="Kristen ITC" panose="03050502040202030202" pitchFamily="66" charset="0"/>
              </a:rPr>
              <a:t>and dip either part of a </a:t>
            </a:r>
            <a:r>
              <a:rPr lang="en-GB" b="1" dirty="0" smtClean="0">
                <a:latin typeface="Kristen ITC" panose="03050502040202030202" pitchFamily="66" charset="0"/>
              </a:rPr>
              <a:t>breadstick or a stick pretzel </a:t>
            </a:r>
            <a:r>
              <a:rPr lang="en-GB" dirty="0" smtClean="0">
                <a:latin typeface="Kristen ITC" panose="03050502040202030202" pitchFamily="66" charset="0"/>
              </a:rPr>
              <a:t>in and cover fully except for the tip. This will form the body and should be placed onto a strip of baking paper. Next dip a </a:t>
            </a:r>
            <a:r>
              <a:rPr lang="en-GB" b="1" dirty="0" smtClean="0">
                <a:latin typeface="Kristen ITC" panose="03050502040202030202" pitchFamily="66" charset="0"/>
              </a:rPr>
              <a:t>small pretzel </a:t>
            </a:r>
            <a:r>
              <a:rPr lang="en-GB" dirty="0" smtClean="0">
                <a:latin typeface="Kristen ITC" panose="03050502040202030202" pitchFamily="66" charset="0"/>
              </a:rPr>
              <a:t>into the chocolate and place it next to the body ensuring there is a good amount of chocolate linking the two. Repeat this process in order to finish adding both wings. Decorate with </a:t>
            </a:r>
            <a:r>
              <a:rPr lang="en-GB" b="1" dirty="0" smtClean="0">
                <a:latin typeface="Kristen ITC" panose="03050502040202030202" pitchFamily="66" charset="0"/>
              </a:rPr>
              <a:t>smarties, M&amp;Ms or chocolate drops</a:t>
            </a:r>
            <a:r>
              <a:rPr lang="en-GB" dirty="0" smtClean="0">
                <a:latin typeface="Kristen ITC" panose="03050502040202030202" pitchFamily="66" charset="0"/>
              </a:rPr>
              <a:t>. Finally, add some </a:t>
            </a:r>
            <a:r>
              <a:rPr lang="en-GB" b="1" dirty="0" smtClean="0">
                <a:latin typeface="Kristen ITC" panose="03050502040202030202" pitchFamily="66" charset="0"/>
              </a:rPr>
              <a:t>sugar strands </a:t>
            </a:r>
            <a:r>
              <a:rPr lang="en-GB" dirty="0" smtClean="0">
                <a:latin typeface="Kristen ITC" panose="03050502040202030202" pitchFamily="66" charset="0"/>
              </a:rPr>
              <a:t>to create antennae. These can be packaged into clear bags and tied up with ribbon once they have set.</a:t>
            </a:r>
            <a:endParaRPr lang="en-GB" dirty="0">
              <a:latin typeface="Kristen ITC" panose="03050502040202030202" pitchFamily="66" charset="0"/>
            </a:endParaRPr>
          </a:p>
        </p:txBody>
      </p:sp>
      <p:sp>
        <p:nvSpPr>
          <p:cNvPr id="12" name="TextBox 11"/>
          <p:cNvSpPr txBox="1"/>
          <p:nvPr/>
        </p:nvSpPr>
        <p:spPr>
          <a:xfrm rot="16200000">
            <a:off x="-651776" y="3965866"/>
            <a:ext cx="4248473" cy="1446550"/>
          </a:xfrm>
          <a:prstGeom prst="rect">
            <a:avLst/>
          </a:prstGeom>
          <a:noFill/>
        </p:spPr>
        <p:txBody>
          <a:bodyPr wrap="square" rtlCol="0">
            <a:spAutoFit/>
          </a:bodyPr>
          <a:lstStyle/>
          <a:p>
            <a:pPr algn="ctr"/>
            <a:r>
              <a:rPr lang="en-GB" sz="4400" b="1" dirty="0" smtClean="0">
                <a:ln w="19050">
                  <a:solidFill>
                    <a:srgbClr val="1F3E00"/>
                  </a:solidFill>
                </a:ln>
                <a:solidFill>
                  <a:srgbClr val="DE0000"/>
                </a:solidFill>
                <a:latin typeface="Comic Sans MS" panose="030F0702030302020204" pitchFamily="66" charset="0"/>
              </a:rPr>
              <a:t>Chocolate Butterflies</a:t>
            </a:r>
            <a:endParaRPr lang="en-GB" sz="4400" b="1" dirty="0">
              <a:ln w="19050">
                <a:solidFill>
                  <a:srgbClr val="1F3E00"/>
                </a:solidFill>
              </a:ln>
              <a:solidFill>
                <a:srgbClr val="DE0000"/>
              </a:solidFill>
              <a:latin typeface="Comic Sans MS" panose="030F0702030302020204" pitchFamily="66" charset="0"/>
            </a:endParaRPr>
          </a:p>
        </p:txBody>
      </p:sp>
      <p:pic>
        <p:nvPicPr>
          <p:cNvPr id="512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241"/>
          <a:stretch/>
        </p:blipFill>
        <p:spPr bwMode="auto">
          <a:xfrm>
            <a:off x="539552" y="620688"/>
            <a:ext cx="1800200" cy="2538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78856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829742"/>
            <a:ext cx="7920880" cy="861774"/>
          </a:xfrm>
          <a:prstGeom prst="rect">
            <a:avLst/>
          </a:prstGeom>
          <a:noFill/>
        </p:spPr>
        <p:txBody>
          <a:bodyPr wrap="square" rtlCol="0">
            <a:spAutoFit/>
          </a:bodyPr>
          <a:lstStyle/>
          <a:p>
            <a:pPr algn="ctr"/>
            <a:r>
              <a:rPr lang="en-GB" sz="5000" b="1" dirty="0" smtClean="0">
                <a:ln w="19050">
                  <a:solidFill>
                    <a:srgbClr val="1F3E00"/>
                  </a:solidFill>
                </a:ln>
                <a:solidFill>
                  <a:srgbClr val="DE0000"/>
                </a:solidFill>
                <a:latin typeface="Comic Sans MS" panose="030F0702030302020204" pitchFamily="66" charset="0"/>
              </a:rPr>
              <a:t>Evening Adventures</a:t>
            </a:r>
            <a:endParaRPr lang="en-GB" sz="5000" b="1" dirty="0">
              <a:ln w="19050">
                <a:solidFill>
                  <a:srgbClr val="1F3E00"/>
                </a:solidFill>
              </a:ln>
              <a:solidFill>
                <a:srgbClr val="DE0000"/>
              </a:solidFill>
              <a:latin typeface="Comic Sans MS" panose="030F0702030302020204" pitchFamily="66" charset="0"/>
            </a:endParaRPr>
          </a:p>
        </p:txBody>
      </p:sp>
      <p:sp>
        <p:nvSpPr>
          <p:cNvPr id="3" name="TextBox 2"/>
          <p:cNvSpPr txBox="1"/>
          <p:nvPr/>
        </p:nvSpPr>
        <p:spPr>
          <a:xfrm>
            <a:off x="971600" y="2089879"/>
            <a:ext cx="7128792" cy="3693319"/>
          </a:xfrm>
          <a:prstGeom prst="rect">
            <a:avLst/>
          </a:prstGeom>
          <a:noFill/>
        </p:spPr>
        <p:txBody>
          <a:bodyPr wrap="square" rtlCol="0">
            <a:spAutoFit/>
          </a:bodyPr>
          <a:lstStyle/>
          <a:p>
            <a:pPr algn="just"/>
            <a:r>
              <a:rPr lang="en-GB" dirty="0" smtClean="0">
                <a:latin typeface="Kristen ITC" panose="03050502040202030202" pitchFamily="66" charset="0"/>
              </a:rPr>
              <a:t>This part of our challenge made up our evening events while on pack holiday. However they will also be a great fun evening for units completing this challenge as part of their weekly meetings.</a:t>
            </a:r>
          </a:p>
          <a:p>
            <a:pPr algn="just"/>
            <a:r>
              <a:rPr lang="en-GB" dirty="0" smtClean="0">
                <a:latin typeface="Kristen ITC" panose="03050502040202030202" pitchFamily="66" charset="0"/>
              </a:rPr>
              <a:t>It comprises:</a:t>
            </a:r>
          </a:p>
          <a:p>
            <a:pPr marL="285750" indent="-285750" algn="just">
              <a:buFont typeface="Arial" panose="020B0604020202020204" pitchFamily="34" charset="0"/>
              <a:buChar char="•"/>
            </a:pPr>
            <a:r>
              <a:rPr lang="en-GB" dirty="0" smtClean="0">
                <a:latin typeface="Kristen ITC" panose="03050502040202030202" pitchFamily="66" charset="0"/>
              </a:rPr>
              <a:t>Creepy Crawly Bingo</a:t>
            </a:r>
          </a:p>
          <a:p>
            <a:pPr marL="285750" indent="-285750" algn="just">
              <a:buFont typeface="Arial" panose="020B0604020202020204" pitchFamily="34" charset="0"/>
              <a:buChar char="•"/>
            </a:pPr>
            <a:r>
              <a:rPr lang="en-GB" dirty="0" smtClean="0">
                <a:latin typeface="Kristen ITC" panose="03050502040202030202" pitchFamily="66" charset="0"/>
              </a:rPr>
              <a:t>Snakes &amp; Vines Quiz</a:t>
            </a:r>
          </a:p>
          <a:p>
            <a:pPr marL="285750" indent="-285750" algn="just">
              <a:buFont typeface="Arial" panose="020B0604020202020204" pitchFamily="34" charset="0"/>
              <a:buChar char="•"/>
            </a:pPr>
            <a:r>
              <a:rPr lang="en-GB" dirty="0" smtClean="0">
                <a:latin typeface="Kristen ITC" panose="03050502040202030202" pitchFamily="66" charset="0"/>
              </a:rPr>
              <a:t>Butterfly Ball &amp; Grasshopper Feast</a:t>
            </a:r>
          </a:p>
          <a:p>
            <a:pPr marL="285750" indent="-285750" algn="just">
              <a:buFont typeface="Arial" panose="020B0604020202020204" pitchFamily="34" charset="0"/>
              <a:buChar char="•"/>
            </a:pPr>
            <a:r>
              <a:rPr lang="en-GB" dirty="0" smtClean="0">
                <a:latin typeface="Kristen ITC" panose="03050502040202030202" pitchFamily="66" charset="0"/>
              </a:rPr>
              <a:t>‘Saving Sam’ the Snake</a:t>
            </a:r>
          </a:p>
          <a:p>
            <a:pPr marL="285750" indent="-285750" algn="just">
              <a:buFont typeface="Arial" panose="020B0604020202020204" pitchFamily="34" charset="0"/>
              <a:buChar char="•"/>
            </a:pPr>
            <a:r>
              <a:rPr lang="en-GB" dirty="0" smtClean="0">
                <a:latin typeface="Kristen ITC" panose="03050502040202030202" pitchFamily="66" charset="0"/>
              </a:rPr>
              <a:t>Beetle Drive</a:t>
            </a:r>
          </a:p>
          <a:p>
            <a:pPr marL="285750" indent="-285750" algn="just">
              <a:buFont typeface="Arial" panose="020B0604020202020204" pitchFamily="34" charset="0"/>
              <a:buChar char="•"/>
            </a:pPr>
            <a:endParaRPr lang="en-GB" dirty="0" smtClean="0">
              <a:latin typeface="Kristen ITC" panose="03050502040202030202" pitchFamily="66" charset="0"/>
            </a:endParaRPr>
          </a:p>
          <a:p>
            <a:pPr algn="ctr"/>
            <a:r>
              <a:rPr lang="en-GB" i="1" dirty="0" smtClean="0">
                <a:latin typeface="Kristen ITC" panose="03050502040202030202" pitchFamily="66" charset="0"/>
              </a:rPr>
              <a:t>Please select at least one activity from this area to be part of your challenge.</a:t>
            </a:r>
          </a:p>
        </p:txBody>
      </p:sp>
    </p:spTree>
    <p:extLst>
      <p:ext uri="{BB962C8B-B14F-4D97-AF65-F5344CB8AC3E}">
        <p14:creationId xmlns:p14="http://schemas.microsoft.com/office/powerpoint/2010/main" val="16096128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1086</TotalTime>
  <Words>4724</Words>
  <Application>Microsoft Office PowerPoint</Application>
  <PresentationFormat>On-screen Show (4:3)</PresentationFormat>
  <Paragraphs>302</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Dilks</dc:creator>
  <cp:lastModifiedBy>Gateley</cp:lastModifiedBy>
  <cp:revision>101</cp:revision>
  <dcterms:created xsi:type="dcterms:W3CDTF">2015-04-05T15:18:54Z</dcterms:created>
  <dcterms:modified xsi:type="dcterms:W3CDTF">2018-02-24T14:27:22Z</dcterms:modified>
</cp:coreProperties>
</file>